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8"/>
  </p:notes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42" r:id="rId85"/>
    <p:sldId id="340" r:id="rId86"/>
    <p:sldId id="341"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logue" id="{DF3152A2-8D62-493B-B7CC-FE2593E087BD}">
          <p14:sldIdLst>
            <p14:sldId id="256"/>
            <p14:sldId id="257"/>
            <p14:sldId id="259"/>
            <p14:sldId id="260"/>
            <p14:sldId id="261"/>
          </p14:sldIdLst>
        </p14:section>
        <p14:section name="Epidemiology terms and concept" id="{660C6F8F-F34C-42FD-8963-BB0E574E47AE}">
          <p14:sldIdLst>
            <p14:sldId id="262"/>
            <p14:sldId id="263"/>
            <p14:sldId id="264"/>
            <p14:sldId id="265"/>
            <p14:sldId id="266"/>
            <p14:sldId id="267"/>
            <p14:sldId id="268"/>
            <p14:sldId id="269"/>
            <p14:sldId id="270"/>
            <p14:sldId id="271"/>
            <p14:sldId id="272"/>
          </p14:sldIdLst>
        </p14:section>
        <p14:section name="Exploratory data analysis" id="{B40D0E15-46B0-43FD-9CD7-8552A90758C3}">
          <p14:sldIdLst>
            <p14:sldId id="273"/>
            <p14:sldId id="274"/>
            <p14:sldId id="275"/>
            <p14:sldId id="276"/>
            <p14:sldId id="277"/>
            <p14:sldId id="278"/>
            <p14:sldId id="279"/>
            <p14:sldId id="280"/>
            <p14:sldId id="281"/>
            <p14:sldId id="282"/>
            <p14:sldId id="283"/>
            <p14:sldId id="284"/>
            <p14:sldId id="285"/>
            <p14:sldId id="286"/>
            <p14:sldId id="287"/>
            <p14:sldId id="288"/>
            <p14:sldId id="289"/>
            <p14:sldId id="290"/>
          </p14:sldIdLst>
        </p14:section>
        <p14:section name="SIR model terminology 101" id="{55FAF5A7-0134-4A40-9EE3-1E46CE1FB238}">
          <p14:sldIdLst>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Lst>
        </p14:section>
        <p14:section name="Machine learning in COVID-19 prediction" id="{876F06FB-1611-47D7-BC36-1346CA1C0728}">
          <p14:sldIdLst>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Lst>
        </p14:section>
        <p14:section name="Conclusions" id="{18BAAF19-BC24-4A06-BFB0-FE1C8E13D1EF}">
          <p14:sldIdLst>
            <p14:sldId id="342"/>
            <p14:sldId id="340"/>
            <p14:sldId id="34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5795" autoAdjust="0"/>
  </p:normalViewPr>
  <p:slideViewPr>
    <p:cSldViewPr>
      <p:cViewPr varScale="1">
        <p:scale>
          <a:sx n="89" d="100"/>
          <a:sy n="89" d="100"/>
        </p:scale>
        <p:origin x="-1037" y="-31"/>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FAD16E-A20D-464A-A230-A52342127B7F}" type="datetimeFigureOut">
              <a:rPr lang="en-US" smtClean="0"/>
              <a:t>7/10/2021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37483C-7CC0-40C5-8187-A31BC21747F1}" type="slidenum">
              <a:rPr lang="en-US" smtClean="0"/>
              <a:t>‹#›</a:t>
            </a:fld>
            <a:endParaRPr lang="en-US"/>
          </a:p>
        </p:txBody>
      </p:sp>
    </p:spTree>
    <p:extLst>
      <p:ext uri="{BB962C8B-B14F-4D97-AF65-F5344CB8AC3E}">
        <p14:creationId xmlns:p14="http://schemas.microsoft.com/office/powerpoint/2010/main" val="1991206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solidFill>
                  <a:prstClr val="black"/>
                </a:solidFill>
              </a:rPr>
              <a:pPr/>
              <a:t>1</a:t>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ED2D2B1-AB03-4369-B675-A5AE8C0A1E20}"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385209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D2D2B1-AB03-4369-B675-A5AE8C0A1E20}"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2211303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D2D2B1-AB03-4369-B675-A5AE8C0A1E20}"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1515796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1" y="2130425"/>
            <a:ext cx="7772400" cy="1470024"/>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1" cy="1752600"/>
          </a:xfrm>
        </p:spPr>
        <p:txBody>
          <a:bodyPr/>
          <a:lstStyle>
            <a:lvl1pPr marL="0" indent="0" algn="ctr">
              <a:buNone/>
              <a:defRPr>
                <a:solidFill>
                  <a:schemeClr val="tx1">
                    <a:tint val="75000"/>
                  </a:schemeClr>
                </a:solidFill>
              </a:defRPr>
            </a:lvl1pPr>
            <a:lvl2pPr marL="457344" indent="0" algn="ctr">
              <a:buNone/>
              <a:defRPr>
                <a:solidFill>
                  <a:schemeClr val="tx1">
                    <a:tint val="75000"/>
                  </a:schemeClr>
                </a:solidFill>
              </a:defRPr>
            </a:lvl2pPr>
            <a:lvl3pPr marL="913965" indent="0" algn="ctr">
              <a:buNone/>
              <a:defRPr>
                <a:solidFill>
                  <a:schemeClr val="tx1">
                    <a:tint val="75000"/>
                  </a:schemeClr>
                </a:solidFill>
              </a:defRPr>
            </a:lvl3pPr>
            <a:lvl4pPr marL="1371309" indent="0" algn="ctr">
              <a:buNone/>
              <a:defRPr>
                <a:solidFill>
                  <a:schemeClr val="tx1">
                    <a:tint val="75000"/>
                  </a:schemeClr>
                </a:solidFill>
              </a:defRPr>
            </a:lvl4pPr>
            <a:lvl5pPr marL="1828653" indent="0" algn="ctr">
              <a:buNone/>
              <a:defRPr>
                <a:solidFill>
                  <a:schemeClr val="tx1">
                    <a:tint val="75000"/>
                  </a:schemeClr>
                </a:solidFill>
              </a:defRPr>
            </a:lvl5pPr>
            <a:lvl6pPr marL="2285998" indent="0" algn="ctr">
              <a:buNone/>
              <a:defRPr>
                <a:solidFill>
                  <a:schemeClr val="tx1">
                    <a:tint val="75000"/>
                  </a:schemeClr>
                </a:solidFill>
              </a:defRPr>
            </a:lvl6pPr>
            <a:lvl7pPr marL="2742618" indent="0" algn="ctr">
              <a:buNone/>
              <a:defRPr>
                <a:solidFill>
                  <a:schemeClr val="tx1">
                    <a:tint val="75000"/>
                  </a:schemeClr>
                </a:solidFill>
              </a:defRPr>
            </a:lvl7pPr>
            <a:lvl8pPr marL="3199963" indent="0" algn="ctr">
              <a:buNone/>
              <a:defRPr>
                <a:solidFill>
                  <a:schemeClr val="tx1">
                    <a:tint val="75000"/>
                  </a:schemeClr>
                </a:solidFill>
              </a:defRPr>
            </a:lvl8pPr>
            <a:lvl9pPr marL="3657307"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47575100"/>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54942560"/>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100">
                <a:solidFill>
                  <a:schemeClr val="tx1">
                    <a:tint val="75000"/>
                  </a:schemeClr>
                </a:solidFill>
              </a:defRPr>
            </a:lvl1pPr>
            <a:lvl2pPr marL="457344" indent="0">
              <a:buNone/>
              <a:defRPr sz="1800">
                <a:solidFill>
                  <a:schemeClr val="tx1">
                    <a:tint val="75000"/>
                  </a:schemeClr>
                </a:solidFill>
              </a:defRPr>
            </a:lvl2pPr>
            <a:lvl3pPr marL="913965" indent="0">
              <a:buNone/>
              <a:defRPr sz="1600">
                <a:solidFill>
                  <a:schemeClr val="tx1">
                    <a:tint val="75000"/>
                  </a:schemeClr>
                </a:solidFill>
              </a:defRPr>
            </a:lvl3pPr>
            <a:lvl4pPr marL="1371309" indent="0">
              <a:buNone/>
              <a:defRPr sz="1400">
                <a:solidFill>
                  <a:schemeClr val="tx1">
                    <a:tint val="75000"/>
                  </a:schemeClr>
                </a:solidFill>
              </a:defRPr>
            </a:lvl4pPr>
            <a:lvl5pPr marL="1828653" indent="0">
              <a:buNone/>
              <a:defRPr sz="1400">
                <a:solidFill>
                  <a:schemeClr val="tx1">
                    <a:tint val="75000"/>
                  </a:schemeClr>
                </a:solidFill>
              </a:defRPr>
            </a:lvl5pPr>
            <a:lvl6pPr marL="2285998" indent="0">
              <a:buNone/>
              <a:defRPr sz="1400">
                <a:solidFill>
                  <a:schemeClr val="tx1">
                    <a:tint val="75000"/>
                  </a:schemeClr>
                </a:solidFill>
              </a:defRPr>
            </a:lvl6pPr>
            <a:lvl7pPr marL="2742618" indent="0">
              <a:buNone/>
              <a:defRPr sz="1400">
                <a:solidFill>
                  <a:schemeClr val="tx1">
                    <a:tint val="75000"/>
                  </a:schemeClr>
                </a:solidFill>
              </a:defRPr>
            </a:lvl7pPr>
            <a:lvl8pPr marL="3199963" indent="0">
              <a:buNone/>
              <a:defRPr sz="1400">
                <a:solidFill>
                  <a:schemeClr val="tx1">
                    <a:tint val="75000"/>
                  </a:schemeClr>
                </a:solidFill>
              </a:defRPr>
            </a:lvl8pPr>
            <a:lvl9pPr marL="3657307"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64275227"/>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4"/>
          </a:xfrm>
        </p:spPr>
        <p:txBody>
          <a:bodyPr/>
          <a:lstStyle>
            <a:lvl1pPr>
              <a:defRPr sz="28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1" y="1600200"/>
            <a:ext cx="4038600" cy="4525964"/>
          </a:xfrm>
        </p:spPr>
        <p:txBody>
          <a:bodyPr/>
          <a:lstStyle>
            <a:lvl1pPr>
              <a:defRPr sz="28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04846761"/>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4"/>
            <a:ext cx="4040188" cy="639761"/>
          </a:xfrm>
        </p:spPr>
        <p:txBody>
          <a:bodyPr anchor="b"/>
          <a:lstStyle>
            <a:lvl1pPr marL="0" indent="0">
              <a:buNone/>
              <a:defRPr sz="2400" b="1"/>
            </a:lvl1pPr>
            <a:lvl2pPr marL="457344" indent="0">
              <a:buNone/>
              <a:defRPr sz="2100" b="1"/>
            </a:lvl2pPr>
            <a:lvl3pPr marL="913965" indent="0">
              <a:buNone/>
              <a:defRPr sz="1800" b="1"/>
            </a:lvl3pPr>
            <a:lvl4pPr marL="1371309" indent="0">
              <a:buNone/>
              <a:defRPr sz="1600" b="1"/>
            </a:lvl4pPr>
            <a:lvl5pPr marL="1828653" indent="0">
              <a:buNone/>
              <a:defRPr sz="1600" b="1"/>
            </a:lvl5pPr>
            <a:lvl6pPr marL="2285998" indent="0">
              <a:buNone/>
              <a:defRPr sz="1600" b="1"/>
            </a:lvl6pPr>
            <a:lvl7pPr marL="2742618" indent="0">
              <a:buNone/>
              <a:defRPr sz="1600" b="1"/>
            </a:lvl7pPr>
            <a:lvl8pPr marL="3199963" indent="0">
              <a:buNone/>
              <a:defRPr sz="1600" b="1"/>
            </a:lvl8pPr>
            <a:lvl9pPr marL="3657307"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6"/>
            <a:ext cx="4040188" cy="3951288"/>
          </a:xfrm>
        </p:spPr>
        <p:txBody>
          <a:bodyPr/>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4"/>
            <a:ext cx="4041775" cy="639761"/>
          </a:xfrm>
        </p:spPr>
        <p:txBody>
          <a:bodyPr anchor="b"/>
          <a:lstStyle>
            <a:lvl1pPr marL="0" indent="0">
              <a:buNone/>
              <a:defRPr sz="2400" b="1"/>
            </a:lvl1pPr>
            <a:lvl2pPr marL="457344" indent="0">
              <a:buNone/>
              <a:defRPr sz="2100" b="1"/>
            </a:lvl2pPr>
            <a:lvl3pPr marL="913965" indent="0">
              <a:buNone/>
              <a:defRPr sz="1800" b="1"/>
            </a:lvl3pPr>
            <a:lvl4pPr marL="1371309" indent="0">
              <a:buNone/>
              <a:defRPr sz="1600" b="1"/>
            </a:lvl4pPr>
            <a:lvl5pPr marL="1828653" indent="0">
              <a:buNone/>
              <a:defRPr sz="1600" b="1"/>
            </a:lvl5pPr>
            <a:lvl6pPr marL="2285998" indent="0">
              <a:buNone/>
              <a:defRPr sz="1600" b="1"/>
            </a:lvl6pPr>
            <a:lvl7pPr marL="2742618" indent="0">
              <a:buNone/>
              <a:defRPr sz="1600" b="1"/>
            </a:lvl7pPr>
            <a:lvl8pPr marL="3199963" indent="0">
              <a:buNone/>
              <a:defRPr sz="1600" b="1"/>
            </a:lvl8pPr>
            <a:lvl9pPr marL="3657307"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6"/>
            <a:ext cx="4041775" cy="3951288"/>
          </a:xfrm>
        </p:spPr>
        <p:txBody>
          <a:bodyPr/>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24223707"/>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95001652"/>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2021/7/10</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82302420"/>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100" b="1"/>
            </a:lvl1pPr>
          </a:lstStyle>
          <a:p>
            <a:r>
              <a:rPr lang="zh-CN" altLang="en-US"/>
              <a:t>单击此处编辑母版标题样式</a:t>
            </a:r>
          </a:p>
        </p:txBody>
      </p:sp>
      <p:sp>
        <p:nvSpPr>
          <p:cNvPr id="3" name="内容占位符 2"/>
          <p:cNvSpPr>
            <a:spLocks noGrp="1"/>
          </p:cNvSpPr>
          <p:nvPr>
            <p:ph idx="1"/>
          </p:nvPr>
        </p:nvSpPr>
        <p:spPr>
          <a:xfrm>
            <a:off x="3575051" y="273050"/>
            <a:ext cx="5111750" cy="5853114"/>
          </a:xfrm>
        </p:spPr>
        <p:txBody>
          <a:bodyPr/>
          <a:lstStyle>
            <a:lvl1pPr>
              <a:defRPr sz="3200"/>
            </a:lvl1pPr>
            <a:lvl2pPr>
              <a:defRPr sz="28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1"/>
            <a:ext cx="3008313" cy="4691062"/>
          </a:xfrm>
        </p:spPr>
        <p:txBody>
          <a:bodyPr/>
          <a:lstStyle>
            <a:lvl1pPr marL="0" indent="0">
              <a:buNone/>
              <a:defRPr sz="1400"/>
            </a:lvl1pPr>
            <a:lvl2pPr marL="457344" indent="0">
              <a:buNone/>
              <a:defRPr sz="1300"/>
            </a:lvl2pPr>
            <a:lvl3pPr marL="913965" indent="0">
              <a:buNone/>
              <a:defRPr sz="1000"/>
            </a:lvl3pPr>
            <a:lvl4pPr marL="1371309" indent="0">
              <a:buNone/>
              <a:defRPr sz="900"/>
            </a:lvl4pPr>
            <a:lvl5pPr marL="1828653" indent="0">
              <a:buNone/>
              <a:defRPr sz="900"/>
            </a:lvl5pPr>
            <a:lvl6pPr marL="2285998" indent="0">
              <a:buNone/>
              <a:defRPr sz="900"/>
            </a:lvl6pPr>
            <a:lvl7pPr marL="2742618" indent="0">
              <a:buNone/>
              <a:defRPr sz="900"/>
            </a:lvl7pPr>
            <a:lvl8pPr marL="3199963" indent="0">
              <a:buNone/>
              <a:defRPr sz="900"/>
            </a:lvl8pPr>
            <a:lvl9pPr marL="3657307"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62352033"/>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D2D2B1-AB03-4369-B675-A5AE8C0A1E20}"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27829515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9" y="4800600"/>
            <a:ext cx="5486400" cy="566738"/>
          </a:xfrm>
        </p:spPr>
        <p:txBody>
          <a:bodyPr anchor="b"/>
          <a:lstStyle>
            <a:lvl1pPr algn="l">
              <a:defRPr sz="2100" b="1"/>
            </a:lvl1pPr>
          </a:lstStyle>
          <a:p>
            <a:r>
              <a:rPr lang="zh-CN" altLang="en-US"/>
              <a:t>单击此处编辑母版标题样式</a:t>
            </a:r>
          </a:p>
        </p:txBody>
      </p:sp>
      <p:sp>
        <p:nvSpPr>
          <p:cNvPr id="3" name="图片占位符 2"/>
          <p:cNvSpPr>
            <a:spLocks noGrp="1"/>
          </p:cNvSpPr>
          <p:nvPr>
            <p:ph type="pic" idx="1"/>
          </p:nvPr>
        </p:nvSpPr>
        <p:spPr>
          <a:xfrm>
            <a:off x="1792289" y="612775"/>
            <a:ext cx="5486400" cy="4114800"/>
          </a:xfrm>
        </p:spPr>
        <p:txBody>
          <a:bodyPr/>
          <a:lstStyle>
            <a:lvl1pPr marL="0" indent="0">
              <a:buNone/>
              <a:defRPr sz="3200"/>
            </a:lvl1pPr>
            <a:lvl2pPr marL="457344" indent="0">
              <a:buNone/>
              <a:defRPr sz="2800"/>
            </a:lvl2pPr>
            <a:lvl3pPr marL="913965" indent="0">
              <a:buNone/>
              <a:defRPr sz="2400"/>
            </a:lvl3pPr>
            <a:lvl4pPr marL="1371309" indent="0">
              <a:buNone/>
              <a:defRPr sz="2100"/>
            </a:lvl4pPr>
            <a:lvl5pPr marL="1828653" indent="0">
              <a:buNone/>
              <a:defRPr sz="2100"/>
            </a:lvl5pPr>
            <a:lvl6pPr marL="2285998" indent="0">
              <a:buNone/>
              <a:defRPr sz="2100"/>
            </a:lvl6pPr>
            <a:lvl7pPr marL="2742618" indent="0">
              <a:buNone/>
              <a:defRPr sz="2100"/>
            </a:lvl7pPr>
            <a:lvl8pPr marL="3199963" indent="0">
              <a:buNone/>
              <a:defRPr sz="2100"/>
            </a:lvl8pPr>
            <a:lvl9pPr marL="3657307" indent="0">
              <a:buNone/>
              <a:defRPr sz="2100"/>
            </a:lvl9pPr>
          </a:lstStyle>
          <a:p>
            <a:endParaRPr lang="zh-CN" altLang="en-US"/>
          </a:p>
        </p:txBody>
      </p:sp>
      <p:sp>
        <p:nvSpPr>
          <p:cNvPr id="4" name="文本占位符 3"/>
          <p:cNvSpPr>
            <a:spLocks noGrp="1"/>
          </p:cNvSpPr>
          <p:nvPr>
            <p:ph type="body" sz="half" idx="2"/>
          </p:nvPr>
        </p:nvSpPr>
        <p:spPr>
          <a:xfrm>
            <a:off x="1792289" y="5367339"/>
            <a:ext cx="5486400" cy="804862"/>
          </a:xfrm>
        </p:spPr>
        <p:txBody>
          <a:bodyPr/>
          <a:lstStyle>
            <a:lvl1pPr marL="0" indent="0">
              <a:buNone/>
              <a:defRPr sz="1400"/>
            </a:lvl1pPr>
            <a:lvl2pPr marL="457344" indent="0">
              <a:buNone/>
              <a:defRPr sz="1300"/>
            </a:lvl2pPr>
            <a:lvl3pPr marL="913965" indent="0">
              <a:buNone/>
              <a:defRPr sz="1000"/>
            </a:lvl3pPr>
            <a:lvl4pPr marL="1371309" indent="0">
              <a:buNone/>
              <a:defRPr sz="900"/>
            </a:lvl4pPr>
            <a:lvl5pPr marL="1828653" indent="0">
              <a:buNone/>
              <a:defRPr sz="900"/>
            </a:lvl5pPr>
            <a:lvl6pPr marL="2285998" indent="0">
              <a:buNone/>
              <a:defRPr sz="900"/>
            </a:lvl6pPr>
            <a:lvl7pPr marL="2742618" indent="0">
              <a:buNone/>
              <a:defRPr sz="900"/>
            </a:lvl7pPr>
            <a:lvl8pPr marL="3199963" indent="0">
              <a:buNone/>
              <a:defRPr sz="900"/>
            </a:lvl8pPr>
            <a:lvl9pPr marL="3657307"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06542695"/>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03058730"/>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274639"/>
            <a:ext cx="2057400" cy="585152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13594966"/>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D2D2B1-AB03-4369-B675-A5AE8C0A1E20}"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308876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ED2D2B1-AB03-4369-B675-A5AE8C0A1E20}" type="datetimeFigureOut">
              <a:rPr lang="en-US" smtClean="0"/>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211337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ED2D2B1-AB03-4369-B675-A5AE8C0A1E20}" type="datetimeFigureOut">
              <a:rPr lang="en-US" smtClean="0"/>
              <a:t>7/10/2021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1313315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D2D2B1-AB03-4369-B675-A5AE8C0A1E20}" type="datetimeFigureOut">
              <a:rPr lang="en-US" smtClean="0"/>
              <a:t>7/10/2021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3326121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D2D2B1-AB03-4369-B675-A5AE8C0A1E20}" type="datetimeFigureOut">
              <a:rPr lang="en-US" smtClean="0"/>
              <a:t>7/10/2021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1710051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D2D2B1-AB03-4369-B675-A5AE8C0A1E20}" type="datetimeFigureOut">
              <a:rPr lang="en-US" smtClean="0"/>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2039216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D2D2B1-AB03-4369-B675-A5AE8C0A1E20}" type="datetimeFigureOut">
              <a:rPr lang="en-US" smtClean="0"/>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169336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D2D2B1-AB03-4369-B675-A5AE8C0A1E20}" type="datetimeFigureOut">
              <a:rPr lang="en-US" smtClean="0"/>
              <a:t>7/10/2021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CD0BC1-6487-403C-8789-182DCA2EC8DB}" type="slidenum">
              <a:rPr lang="en-US" smtClean="0"/>
              <a:t>‹#›</a:t>
            </a:fld>
            <a:endParaRPr lang="en-US"/>
          </a:p>
        </p:txBody>
      </p:sp>
    </p:spTree>
    <p:extLst>
      <p:ext uri="{BB962C8B-B14F-4D97-AF65-F5344CB8AC3E}">
        <p14:creationId xmlns:p14="http://schemas.microsoft.com/office/powerpoint/2010/main" val="1161373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1" cy="1143000"/>
          </a:xfrm>
          <a:prstGeom prst="rect">
            <a:avLst/>
          </a:prstGeom>
        </p:spPr>
        <p:txBody>
          <a:bodyPr vert="horz" lIns="91429" tIns="45715" rIns="91429" bIns="45715"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1" cy="4525964"/>
          </a:xfrm>
          <a:prstGeom prst="rect">
            <a:avLst/>
          </a:prstGeom>
        </p:spPr>
        <p:txBody>
          <a:bodyPr vert="horz" lIns="91429" tIns="45715" rIns="91429" bIns="45715"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1"/>
            <a:ext cx="2133601" cy="365125"/>
          </a:xfrm>
          <a:prstGeom prst="rect">
            <a:avLst/>
          </a:prstGeom>
        </p:spPr>
        <p:txBody>
          <a:bodyPr vert="horz" lIns="91429" tIns="45715" rIns="91429" bIns="45715" rtlCol="0" anchor="ctr"/>
          <a:lstStyle>
            <a:lvl1pPr algn="l">
              <a:defRPr sz="1300">
                <a:solidFill>
                  <a:schemeClr val="tx1">
                    <a:tint val="75000"/>
                  </a:schemeClr>
                </a:solidFill>
              </a:defRPr>
            </a:lvl1pPr>
          </a:lstStyle>
          <a:p>
            <a:pPr defTabSz="913965"/>
            <a:fld id="{530820CF-B880-4189-942D-D702A7CBA730}" type="datetimeFigureOut">
              <a:rPr lang="zh-CN" altLang="en-US" smtClean="0">
                <a:solidFill>
                  <a:prstClr val="black">
                    <a:tint val="75000"/>
                  </a:prstClr>
                </a:solidFill>
              </a:rPr>
              <a:pPr defTabSz="913965"/>
              <a:t>2021/7/10</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1" y="6356351"/>
            <a:ext cx="2895600" cy="365125"/>
          </a:xfrm>
          <a:prstGeom prst="rect">
            <a:avLst/>
          </a:prstGeom>
        </p:spPr>
        <p:txBody>
          <a:bodyPr vert="horz" lIns="91429" tIns="45715" rIns="91429" bIns="45715" rtlCol="0" anchor="ctr"/>
          <a:lstStyle>
            <a:lvl1pPr algn="ctr">
              <a:defRPr sz="1300">
                <a:solidFill>
                  <a:schemeClr val="tx1">
                    <a:tint val="75000"/>
                  </a:schemeClr>
                </a:solidFill>
              </a:defRPr>
            </a:lvl1pPr>
          </a:lstStyle>
          <a:p>
            <a:pPr defTabSz="913965"/>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1"/>
            <a:ext cx="2133601" cy="365125"/>
          </a:xfrm>
          <a:prstGeom prst="rect">
            <a:avLst/>
          </a:prstGeom>
        </p:spPr>
        <p:txBody>
          <a:bodyPr vert="horz" lIns="91429" tIns="45715" rIns="91429" bIns="45715" rtlCol="0" anchor="ctr"/>
          <a:lstStyle>
            <a:lvl1pPr algn="r">
              <a:defRPr sz="1300">
                <a:solidFill>
                  <a:schemeClr val="tx1">
                    <a:tint val="75000"/>
                  </a:schemeClr>
                </a:solidFill>
              </a:defRPr>
            </a:lvl1pPr>
          </a:lstStyle>
          <a:p>
            <a:pPr defTabSz="913965"/>
            <a:fld id="{0C913308-F349-4B6D-A68A-DD1791B4A57B}" type="slidenum">
              <a:rPr lang="zh-CN" altLang="en-US" smtClean="0">
                <a:solidFill>
                  <a:prstClr val="black">
                    <a:tint val="75000"/>
                  </a:prstClr>
                </a:solidFill>
              </a:rPr>
              <a:pPr defTabSz="913965"/>
              <a:t>‹#›</a:t>
            </a:fld>
            <a:endParaRPr lang="zh-CN" altLang="en-US">
              <a:solidFill>
                <a:prstClr val="black">
                  <a:tint val="75000"/>
                </a:prstClr>
              </a:solidFill>
            </a:endParaRPr>
          </a:p>
        </p:txBody>
      </p:sp>
    </p:spTree>
    <p:extLst>
      <p:ext uri="{BB962C8B-B14F-4D97-AF65-F5344CB8AC3E}">
        <p14:creationId xmlns:p14="http://schemas.microsoft.com/office/powerpoint/2010/main" val="16038724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xStyles>
    <p:titleStyle>
      <a:lvl1pPr algn="ctr" defTabSz="913965" rtl="0" eaLnBrk="1" latinLnBrk="0" hangingPunct="1">
        <a:spcBef>
          <a:spcPct val="0"/>
        </a:spcBef>
        <a:buNone/>
        <a:defRPr sz="4400" kern="1200">
          <a:solidFill>
            <a:schemeClr val="tx1"/>
          </a:solidFill>
          <a:latin typeface="+mj-lt"/>
          <a:ea typeface="+mj-ea"/>
          <a:cs typeface="+mj-cs"/>
        </a:defRPr>
      </a:lvl1pPr>
    </p:titleStyle>
    <p:bodyStyle>
      <a:lvl1pPr marL="343008" indent="-343008" algn="l" defTabSz="9139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3184" indent="-285840" algn="l" defTabSz="9139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637" indent="-228672" algn="l" defTabSz="9139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981" indent="-228672" algn="l" defTabSz="9139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4pPr>
      <a:lvl5pPr marL="2057326" indent="-228672" algn="l" defTabSz="9139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5pPr>
      <a:lvl6pPr marL="2514670" indent="-228672" algn="l" defTabSz="9139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2971290" indent="-228672" algn="l" defTabSz="9139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428635" indent="-228672" algn="l" defTabSz="9139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3885979" indent="-228672" algn="l" defTabSz="9139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zh-CN"/>
      </a:defPPr>
      <a:lvl1pPr marL="0" algn="l" defTabSz="913965" rtl="0" eaLnBrk="1" latinLnBrk="0" hangingPunct="1">
        <a:defRPr sz="1800" kern="1200">
          <a:solidFill>
            <a:schemeClr val="tx1"/>
          </a:solidFill>
          <a:latin typeface="+mn-lt"/>
          <a:ea typeface="+mn-ea"/>
          <a:cs typeface="+mn-cs"/>
        </a:defRPr>
      </a:lvl1pPr>
      <a:lvl2pPr marL="457344" algn="l" defTabSz="913965" rtl="0" eaLnBrk="1" latinLnBrk="0" hangingPunct="1">
        <a:defRPr sz="1800" kern="1200">
          <a:solidFill>
            <a:schemeClr val="tx1"/>
          </a:solidFill>
          <a:latin typeface="+mn-lt"/>
          <a:ea typeface="+mn-ea"/>
          <a:cs typeface="+mn-cs"/>
        </a:defRPr>
      </a:lvl2pPr>
      <a:lvl3pPr marL="913965" algn="l" defTabSz="913965" rtl="0" eaLnBrk="1" latinLnBrk="0" hangingPunct="1">
        <a:defRPr sz="1800" kern="1200">
          <a:solidFill>
            <a:schemeClr val="tx1"/>
          </a:solidFill>
          <a:latin typeface="+mn-lt"/>
          <a:ea typeface="+mn-ea"/>
          <a:cs typeface="+mn-cs"/>
        </a:defRPr>
      </a:lvl3pPr>
      <a:lvl4pPr marL="1371309" algn="l" defTabSz="913965" rtl="0" eaLnBrk="1" latinLnBrk="0" hangingPunct="1">
        <a:defRPr sz="1800" kern="1200">
          <a:solidFill>
            <a:schemeClr val="tx1"/>
          </a:solidFill>
          <a:latin typeface="+mn-lt"/>
          <a:ea typeface="+mn-ea"/>
          <a:cs typeface="+mn-cs"/>
        </a:defRPr>
      </a:lvl4pPr>
      <a:lvl5pPr marL="1828653" algn="l" defTabSz="913965" rtl="0" eaLnBrk="1" latinLnBrk="0" hangingPunct="1">
        <a:defRPr sz="1800" kern="1200">
          <a:solidFill>
            <a:schemeClr val="tx1"/>
          </a:solidFill>
          <a:latin typeface="+mn-lt"/>
          <a:ea typeface="+mn-ea"/>
          <a:cs typeface="+mn-cs"/>
        </a:defRPr>
      </a:lvl5pPr>
      <a:lvl6pPr marL="2285998" algn="l" defTabSz="913965" rtl="0" eaLnBrk="1" latinLnBrk="0" hangingPunct="1">
        <a:defRPr sz="1800" kern="1200">
          <a:solidFill>
            <a:schemeClr val="tx1"/>
          </a:solidFill>
          <a:latin typeface="+mn-lt"/>
          <a:ea typeface="+mn-ea"/>
          <a:cs typeface="+mn-cs"/>
        </a:defRPr>
      </a:lvl6pPr>
      <a:lvl7pPr marL="2742618" algn="l" defTabSz="913965" rtl="0" eaLnBrk="1" latinLnBrk="0" hangingPunct="1">
        <a:defRPr sz="1800" kern="1200">
          <a:solidFill>
            <a:schemeClr val="tx1"/>
          </a:solidFill>
          <a:latin typeface="+mn-lt"/>
          <a:ea typeface="+mn-ea"/>
          <a:cs typeface="+mn-cs"/>
        </a:defRPr>
      </a:lvl7pPr>
      <a:lvl8pPr marL="3199963" algn="l" defTabSz="913965" rtl="0" eaLnBrk="1" latinLnBrk="0" hangingPunct="1">
        <a:defRPr sz="1800" kern="1200">
          <a:solidFill>
            <a:schemeClr val="tx1"/>
          </a:solidFill>
          <a:latin typeface="+mn-lt"/>
          <a:ea typeface="+mn-ea"/>
          <a:cs typeface="+mn-cs"/>
        </a:defRPr>
      </a:lvl8pPr>
      <a:lvl9pPr marL="3657307" algn="l" defTabSz="9139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jpeg"/><Relationship Id="rId7"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3.jpe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7.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istrator\桌面\新建文件夹 (2)\5.15封面参考\复件 (27) 新建文件夹\0f1ac98d7ad0e382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22955"/>
            <a:ext cx="9144000" cy="688904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24"/>
          <p:cNvSpPr txBox="1"/>
          <p:nvPr/>
        </p:nvSpPr>
        <p:spPr>
          <a:xfrm>
            <a:off x="768150" y="1295400"/>
            <a:ext cx="5419757" cy="1998037"/>
          </a:xfrm>
          <a:prstGeom prst="rect">
            <a:avLst/>
          </a:prstGeom>
          <a:noFill/>
        </p:spPr>
        <p:txBody>
          <a:bodyPr wrap="square" lIns="104192" tIns="52097" rIns="104192" bIns="52097" rtlCol="0">
            <a:spAutoFit/>
          </a:bodyPr>
          <a:lstStyle/>
          <a:p>
            <a:pPr algn="ctr" defTabSz="913860"/>
            <a:r>
              <a:rPr lang="en-US" altLang="zh-CN" sz="4100" dirty="0" smtClean="0">
                <a:solidFill>
                  <a:srgbClr val="919DCB"/>
                </a:solidFill>
                <a:latin typeface="微软雅黑" panose="020B0503020204020204" charset="-122"/>
                <a:ea typeface="微软雅黑" panose="020B0503020204020204" charset="-122"/>
              </a:rPr>
              <a:t>COVID-19 DATA ANALYTICS AND FORECASTING</a:t>
            </a:r>
            <a:endParaRPr lang="zh-CN" altLang="en-US" sz="4100" dirty="0">
              <a:solidFill>
                <a:srgbClr val="919DCB"/>
              </a:solidFill>
              <a:latin typeface="微软雅黑" panose="020B0503020204020204" charset="-122"/>
              <a:ea typeface="微软雅黑" panose="020B0503020204020204" charset="-122"/>
            </a:endParaRPr>
          </a:p>
        </p:txBody>
      </p:sp>
      <p:sp>
        <p:nvSpPr>
          <p:cNvPr id="6" name="文本框 24"/>
          <p:cNvSpPr txBox="1"/>
          <p:nvPr/>
        </p:nvSpPr>
        <p:spPr>
          <a:xfrm>
            <a:off x="1641374" y="3587373"/>
            <a:ext cx="3673307" cy="351433"/>
          </a:xfrm>
          <a:prstGeom prst="rect">
            <a:avLst/>
          </a:prstGeom>
          <a:solidFill>
            <a:srgbClr val="919DCB"/>
          </a:solidFill>
        </p:spPr>
        <p:txBody>
          <a:bodyPr wrap="square" lIns="104192" tIns="52097" rIns="104192" bIns="52097" rtlCol="0">
            <a:spAutoFit/>
          </a:bodyPr>
          <a:lstStyle/>
          <a:p>
            <a:pPr algn="ctr" defTabSz="913860"/>
            <a:r>
              <a:rPr lang="en-US" altLang="zh-CN" sz="1600" dirty="0" smtClean="0">
                <a:solidFill>
                  <a:prstClr val="white"/>
                </a:solidFill>
                <a:latin typeface="微软雅黑" panose="020B0503020204020204" charset="-122"/>
                <a:ea typeface="微软雅黑" panose="020B0503020204020204" charset="-122"/>
              </a:rPr>
              <a:t>Proud Cockroaches</a:t>
            </a:r>
            <a:endParaRPr lang="en-US" altLang="zh-CN" sz="1600" dirty="0">
              <a:solidFill>
                <a:prstClr val="white"/>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089960313"/>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80405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Overview </a:t>
            </a:r>
            <a:r>
              <a:rPr lang="en-US" altLang="zh-CN" sz="1400" spc="684" dirty="0" smtClean="0">
                <a:solidFill>
                  <a:srgbClr val="919DCB"/>
                </a:solidFill>
                <a:latin typeface="微软雅黑" panose="020B0503020204020204" charset="-122"/>
                <a:ea typeface="微软雅黑" panose="020B0503020204020204" charset="-122"/>
              </a:rPr>
              <a:t>of epidemics</a:t>
            </a:r>
            <a:endParaRPr lang="zh-CN" altLang="en-US" sz="1400" spc="684" dirty="0">
              <a:solidFill>
                <a:srgbClr val="919DCB"/>
              </a:solidFill>
              <a:latin typeface="微软雅黑" panose="020B0503020204020204" charset="-122"/>
              <a:ea typeface="微软雅黑" panose="020B0503020204020204" charset="-122"/>
            </a:endParaRPr>
          </a:p>
        </p:txBody>
      </p:sp>
      <p:sp>
        <p:nvSpPr>
          <p:cNvPr id="26" name="TextBox 25"/>
          <p:cNvSpPr txBox="1"/>
          <p:nvPr/>
        </p:nvSpPr>
        <p:spPr>
          <a:xfrm>
            <a:off x="1600200" y="914400"/>
            <a:ext cx="5577839" cy="369332"/>
          </a:xfrm>
          <a:prstGeom prst="rect">
            <a:avLst/>
          </a:prstGeom>
          <a:noFill/>
        </p:spPr>
        <p:txBody>
          <a:bodyPr wrap="square" rtlCol="0">
            <a:spAutoFit/>
          </a:bodyPr>
          <a:lstStyle/>
          <a:p>
            <a:pPr algn="ctr"/>
            <a:r>
              <a:rPr lang="en-US" dirty="0"/>
              <a:t>Progress of a disease</a:t>
            </a:r>
            <a:endParaRPr lang="en-US" dirty="0">
              <a:latin typeface="+mj-lt"/>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48" y="1447800"/>
            <a:ext cx="8412363"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84148" y="3219450"/>
            <a:ext cx="1722059" cy="1815882"/>
          </a:xfrm>
          <a:prstGeom prst="rect">
            <a:avLst/>
          </a:prstGeom>
          <a:noFill/>
        </p:spPr>
        <p:txBody>
          <a:bodyPr wrap="square" rtlCol="0">
            <a:spAutoFit/>
          </a:bodyPr>
          <a:lstStyle/>
          <a:p>
            <a:pPr algn="ctr"/>
            <a:r>
              <a:rPr lang="en-US" sz="1600" dirty="0"/>
              <a:t>When the occurrence of the disease is not regular and is infrequent, it is termed as </a:t>
            </a:r>
            <a:r>
              <a:rPr lang="en-US" sz="1600" b="1" dirty="0"/>
              <a:t>sporadic</a:t>
            </a:r>
            <a:r>
              <a:rPr lang="en-US" sz="1600" dirty="0"/>
              <a:t>.</a:t>
            </a:r>
          </a:p>
        </p:txBody>
      </p:sp>
      <p:sp>
        <p:nvSpPr>
          <p:cNvPr id="36" name="TextBox 35"/>
          <p:cNvSpPr txBox="1"/>
          <p:nvPr/>
        </p:nvSpPr>
        <p:spPr>
          <a:xfrm>
            <a:off x="2133600" y="3219448"/>
            <a:ext cx="2133600" cy="2800767"/>
          </a:xfrm>
          <a:prstGeom prst="rect">
            <a:avLst/>
          </a:prstGeom>
          <a:noFill/>
        </p:spPr>
        <p:txBody>
          <a:bodyPr wrap="square" rtlCol="0">
            <a:spAutoFit/>
          </a:bodyPr>
          <a:lstStyle/>
          <a:p>
            <a:pPr algn="ctr"/>
            <a:r>
              <a:rPr lang="en-US" sz="1600" dirty="0"/>
              <a:t>When the presence of the disease is constant in a particular geographical area, it is known as </a:t>
            </a:r>
            <a:r>
              <a:rPr lang="en-US" sz="1600" b="1" dirty="0"/>
              <a:t>endemic</a:t>
            </a:r>
            <a:r>
              <a:rPr lang="en-US" sz="1600" dirty="0"/>
              <a:t>. Endemic turns into a </a:t>
            </a:r>
            <a:r>
              <a:rPr lang="en-US" sz="1600" b="1" dirty="0"/>
              <a:t>hyperendemic</a:t>
            </a:r>
            <a:r>
              <a:rPr lang="en-US" sz="1600" dirty="0"/>
              <a:t> situation when a high level of disease occurrence is observed.</a:t>
            </a:r>
          </a:p>
        </p:txBody>
      </p:sp>
      <p:sp>
        <p:nvSpPr>
          <p:cNvPr id="40" name="TextBox 39"/>
          <p:cNvSpPr txBox="1"/>
          <p:nvPr/>
        </p:nvSpPr>
        <p:spPr>
          <a:xfrm>
            <a:off x="4495800" y="3219448"/>
            <a:ext cx="1752600" cy="2062103"/>
          </a:xfrm>
          <a:prstGeom prst="rect">
            <a:avLst/>
          </a:prstGeom>
          <a:noFill/>
        </p:spPr>
        <p:txBody>
          <a:bodyPr wrap="square" rtlCol="0">
            <a:spAutoFit/>
          </a:bodyPr>
          <a:lstStyle/>
          <a:p>
            <a:pPr algn="ctr"/>
            <a:r>
              <a:rPr lang="en-US" sz="1600" dirty="0"/>
              <a:t>When there is a sudden rise in the number of patients with the same disease and within a particular area, it is termed as an </a:t>
            </a:r>
            <a:r>
              <a:rPr lang="en-US" sz="1600" b="1" dirty="0"/>
              <a:t>epidemic</a:t>
            </a:r>
            <a:r>
              <a:rPr lang="en-US" sz="1600" dirty="0"/>
              <a:t>.</a:t>
            </a:r>
          </a:p>
        </p:txBody>
      </p:sp>
      <p:sp>
        <p:nvSpPr>
          <p:cNvPr id="41" name="TextBox 40"/>
          <p:cNvSpPr txBox="1"/>
          <p:nvPr/>
        </p:nvSpPr>
        <p:spPr>
          <a:xfrm>
            <a:off x="6705600" y="3219450"/>
            <a:ext cx="1828800" cy="2062103"/>
          </a:xfrm>
          <a:prstGeom prst="rect">
            <a:avLst/>
          </a:prstGeom>
          <a:noFill/>
        </p:spPr>
        <p:txBody>
          <a:bodyPr wrap="square" rtlCol="0">
            <a:spAutoFit/>
          </a:bodyPr>
          <a:lstStyle/>
          <a:p>
            <a:pPr algn="ctr"/>
            <a:r>
              <a:rPr lang="en-US" sz="1600" dirty="0"/>
              <a:t>When epidemics affect larger geographical areas (including multiple countries and continents), it is known as a </a:t>
            </a:r>
            <a:r>
              <a:rPr lang="en-US" sz="1600" b="1" dirty="0"/>
              <a:t>pandemic</a:t>
            </a:r>
            <a:r>
              <a:rPr lang="en-US" sz="1600" dirty="0"/>
              <a:t>.</a:t>
            </a:r>
          </a:p>
        </p:txBody>
      </p:sp>
    </p:spTree>
    <p:extLst>
      <p:ext uri="{BB962C8B-B14F-4D97-AF65-F5344CB8AC3E}">
        <p14:creationId xmlns:p14="http://schemas.microsoft.com/office/powerpoint/2010/main" val="2637491194"/>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2879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Overview </a:t>
            </a:r>
            <a:r>
              <a:rPr lang="en-US" altLang="zh-CN" sz="1400" spc="684" dirty="0" smtClean="0">
                <a:solidFill>
                  <a:srgbClr val="919DCB"/>
                </a:solidFill>
                <a:latin typeface="微软雅黑" panose="020B0503020204020204" charset="-122"/>
                <a:ea typeface="微软雅黑" panose="020B0503020204020204" charset="-122"/>
              </a:rPr>
              <a:t>of epidemics (cont.)</a:t>
            </a:r>
            <a:endParaRPr lang="zh-CN" altLang="en-US" sz="1400" spc="684" dirty="0">
              <a:solidFill>
                <a:srgbClr val="919DCB"/>
              </a:solidFill>
              <a:latin typeface="微软雅黑" panose="020B0503020204020204" charset="-122"/>
              <a:ea typeface="微软雅黑" panose="020B0503020204020204" charset="-122"/>
            </a:endParaRPr>
          </a:p>
        </p:txBody>
      </p:sp>
      <p:sp>
        <p:nvSpPr>
          <p:cNvPr id="26" name="TextBox 25"/>
          <p:cNvSpPr txBox="1"/>
          <p:nvPr/>
        </p:nvSpPr>
        <p:spPr>
          <a:xfrm>
            <a:off x="182940" y="838200"/>
            <a:ext cx="8412363" cy="646331"/>
          </a:xfrm>
          <a:prstGeom prst="rect">
            <a:avLst/>
          </a:prstGeom>
          <a:noFill/>
        </p:spPr>
        <p:txBody>
          <a:bodyPr wrap="square" rtlCol="0">
            <a:spAutoFit/>
          </a:bodyPr>
          <a:lstStyle/>
          <a:p>
            <a:pPr algn="ctr"/>
            <a:r>
              <a:rPr lang="en-US" dirty="0"/>
              <a:t>When the epidemic crosses local boundaries and at the same time affects a large geological area, it becomes a pandemic.</a:t>
            </a:r>
            <a:endParaRPr lang="en-US" dirty="0">
              <a:latin typeface="+mj-lt"/>
            </a:endParaRPr>
          </a:p>
        </p:txBody>
      </p:sp>
      <p:pic>
        <p:nvPicPr>
          <p:cNvPr id="5125" name="Picture 5" descr="https://lh5.googleusercontent.com/N2HAiTWwEiVKiI3spJF_FfHUxy2KjQR9J2zg_lWLDhlYl-bdaZrUBPSjBJZgfe_LsQ-0YfNkEXexBLmZb9HgPBVBxDDKJa5CFgEgSZcQ7E3Wr3hCI_fMcGg3EvMtDGib8W6ikIU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7303" y="1752600"/>
            <a:ext cx="6223635" cy="356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23608"/>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2879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Overview </a:t>
            </a:r>
            <a:r>
              <a:rPr lang="en-US" altLang="zh-CN" sz="1400" spc="684" dirty="0" smtClean="0">
                <a:solidFill>
                  <a:srgbClr val="919DCB"/>
                </a:solidFill>
                <a:latin typeface="微软雅黑" panose="020B0503020204020204" charset="-122"/>
                <a:ea typeface="微软雅黑" panose="020B0503020204020204" charset="-122"/>
              </a:rPr>
              <a:t>of epidemics (cont.)</a:t>
            </a:r>
            <a:endParaRPr lang="zh-CN" altLang="en-US" sz="1400" spc="684" dirty="0">
              <a:solidFill>
                <a:srgbClr val="919DCB"/>
              </a:solidFill>
              <a:latin typeface="微软雅黑" panose="020B0503020204020204" charset="-122"/>
              <a:ea typeface="微软雅黑" panose="020B0503020204020204" charset="-122"/>
            </a:endParaRPr>
          </a:p>
        </p:txBody>
      </p:sp>
      <p:sp>
        <p:nvSpPr>
          <p:cNvPr id="26" name="TextBox 25"/>
          <p:cNvSpPr txBox="1"/>
          <p:nvPr/>
        </p:nvSpPr>
        <p:spPr>
          <a:xfrm>
            <a:off x="182940" y="838200"/>
            <a:ext cx="8412363" cy="646331"/>
          </a:xfrm>
          <a:prstGeom prst="rect">
            <a:avLst/>
          </a:prstGeom>
          <a:noFill/>
        </p:spPr>
        <p:txBody>
          <a:bodyPr wrap="square" rtlCol="0">
            <a:spAutoFit/>
          </a:bodyPr>
          <a:lstStyle/>
          <a:p>
            <a:pPr algn="ctr"/>
            <a:r>
              <a:rPr lang="en-US" dirty="0"/>
              <a:t>Some pandemics stand out in history because of the catastrophe they have </a:t>
            </a:r>
            <a:r>
              <a:rPr lang="en-US" dirty="0" smtClean="0"/>
              <a:t>caused.</a:t>
            </a:r>
          </a:p>
          <a:p>
            <a:pPr algn="ctr"/>
            <a:r>
              <a:rPr lang="en-US" dirty="0" smtClean="0"/>
              <a:t>Historical </a:t>
            </a:r>
            <a:r>
              <a:rPr lang="en-US" dirty="0"/>
              <a:t>records indicate that these pandemics pose a serious threat to humanity</a:t>
            </a:r>
            <a:r>
              <a:rPr lang="en-US" dirty="0" smtClean="0"/>
              <a:t>.</a:t>
            </a:r>
            <a:endParaRPr lang="en-US" dirty="0">
              <a:latin typeface="+mj-lt"/>
            </a:endParaRPr>
          </a:p>
        </p:txBody>
      </p:sp>
      <p:pic>
        <p:nvPicPr>
          <p:cNvPr id="6146" name="Picture 2" descr="E:\study\Discrete Structure\Fucking Big Assignment\Slide\Le Triomphe de la Mort _ Pieter Bruege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 y="1600052"/>
            <a:ext cx="3149813" cy="22309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3399" y="3831189"/>
            <a:ext cx="3149813" cy="369332"/>
          </a:xfrm>
          <a:prstGeom prst="rect">
            <a:avLst/>
          </a:prstGeom>
          <a:noFill/>
        </p:spPr>
        <p:txBody>
          <a:bodyPr wrap="square" rtlCol="0">
            <a:spAutoFit/>
          </a:bodyPr>
          <a:lstStyle/>
          <a:p>
            <a:pPr algn="ctr"/>
            <a:r>
              <a:rPr lang="en-US" i="1" dirty="0"/>
              <a:t>Black Death pandemic (</a:t>
            </a:r>
            <a:r>
              <a:rPr lang="en-US" i="1" dirty="0" smtClean="0"/>
              <a:t>1347)</a:t>
            </a:r>
            <a:endParaRPr lang="en-US" i="1" dirty="0"/>
          </a:p>
        </p:txBody>
      </p:sp>
      <p:pic>
        <p:nvPicPr>
          <p:cNvPr id="6148" name="Picture 4" descr="E:\study\Discrete Structure\Fucking Big Assignment\Slide\Spanish Flu Influenza.jp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6400" y="1600053"/>
            <a:ext cx="3154680" cy="22311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491267" y="3831189"/>
            <a:ext cx="3149813" cy="369332"/>
          </a:xfrm>
          <a:prstGeom prst="rect">
            <a:avLst/>
          </a:prstGeom>
          <a:noFill/>
        </p:spPr>
        <p:txBody>
          <a:bodyPr wrap="square" rtlCol="0">
            <a:spAutoFit/>
          </a:bodyPr>
          <a:lstStyle/>
          <a:p>
            <a:pPr algn="ctr"/>
            <a:r>
              <a:rPr lang="en-US" i="1" dirty="0"/>
              <a:t>Spanish flu </a:t>
            </a:r>
            <a:r>
              <a:rPr lang="en-US" i="1" dirty="0" smtClean="0"/>
              <a:t>influenza (1918)</a:t>
            </a:r>
            <a:endParaRPr lang="en-US" i="1" dirty="0"/>
          </a:p>
        </p:txBody>
      </p:sp>
      <p:sp>
        <p:nvSpPr>
          <p:cNvPr id="12" name="TextBox 11"/>
          <p:cNvSpPr txBox="1"/>
          <p:nvPr/>
        </p:nvSpPr>
        <p:spPr>
          <a:xfrm>
            <a:off x="2644140" y="6324600"/>
            <a:ext cx="3657599" cy="369332"/>
          </a:xfrm>
          <a:prstGeom prst="rect">
            <a:avLst/>
          </a:prstGeom>
          <a:noFill/>
        </p:spPr>
        <p:txBody>
          <a:bodyPr wrap="square" rtlCol="0">
            <a:spAutoFit/>
          </a:bodyPr>
          <a:lstStyle/>
          <a:p>
            <a:pPr algn="ctr"/>
            <a:r>
              <a:rPr lang="en-US" i="1" dirty="0"/>
              <a:t>Swine flu </a:t>
            </a:r>
            <a:r>
              <a:rPr lang="en-US" i="1" dirty="0" smtClean="0"/>
              <a:t>influenza a.k.a H1N1 (2009)</a:t>
            </a:r>
            <a:endParaRPr lang="en-US" i="1" dirty="0"/>
          </a:p>
        </p:txBody>
      </p:sp>
      <p:pic>
        <p:nvPicPr>
          <p:cNvPr id="6150" name="Picture 6" descr="G4 Virus: New Swin Flu Strain Found In China - Insider Pape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5600" y="4200521"/>
            <a:ext cx="3154680" cy="212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351249"/>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2879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Overview </a:t>
            </a:r>
            <a:r>
              <a:rPr lang="en-US" altLang="zh-CN" sz="1400" spc="684" dirty="0" smtClean="0">
                <a:solidFill>
                  <a:srgbClr val="919DCB"/>
                </a:solidFill>
                <a:latin typeface="微软雅黑" panose="020B0503020204020204" charset="-122"/>
                <a:ea typeface="微软雅黑" panose="020B0503020204020204" charset="-122"/>
              </a:rPr>
              <a:t>of epidemics (cont.)</a:t>
            </a:r>
            <a:endParaRPr lang="zh-CN" altLang="en-US" sz="1400" spc="684" dirty="0">
              <a:solidFill>
                <a:srgbClr val="919DCB"/>
              </a:solidFill>
              <a:latin typeface="微软雅黑" panose="020B0503020204020204" charset="-122"/>
              <a:ea typeface="微软雅黑" panose="020B0503020204020204" charset="-122"/>
            </a:endParaRPr>
          </a:p>
        </p:txBody>
      </p:sp>
      <p:sp>
        <p:nvSpPr>
          <p:cNvPr id="26" name="TextBox 25"/>
          <p:cNvSpPr txBox="1"/>
          <p:nvPr/>
        </p:nvSpPr>
        <p:spPr>
          <a:xfrm>
            <a:off x="182940" y="838200"/>
            <a:ext cx="8412363" cy="646331"/>
          </a:xfrm>
          <a:prstGeom prst="rect">
            <a:avLst/>
          </a:prstGeom>
          <a:noFill/>
        </p:spPr>
        <p:txBody>
          <a:bodyPr wrap="square" rtlCol="0">
            <a:spAutoFit/>
          </a:bodyPr>
          <a:lstStyle/>
          <a:p>
            <a:pPr algn="ctr"/>
            <a:r>
              <a:rPr lang="en-US" dirty="0"/>
              <a:t>The latest pandemic is the Coronavirus Disease 2019 (COVID-19), declared a pandemic by the World Health Organization (WHO) in January 2020.</a:t>
            </a:r>
            <a:endParaRPr lang="en-US" dirty="0">
              <a:latin typeface="+mj-lt"/>
            </a:endParaRPr>
          </a:p>
        </p:txBody>
      </p:sp>
      <p:pic>
        <p:nvPicPr>
          <p:cNvPr id="7170" name="Picture 2" descr="Thế giới ghi nhận hơn 80 triệu ca mắc covid-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922" y="1828800"/>
            <a:ext cx="7010400" cy="438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685625"/>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2879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The </a:t>
            </a:r>
            <a:r>
              <a:rPr lang="en-US" altLang="zh-CN" sz="1400" spc="684" dirty="0" smtClean="0">
                <a:solidFill>
                  <a:srgbClr val="919DCB"/>
                </a:solidFill>
                <a:latin typeface="微软雅黑" panose="020B0503020204020204" charset="-122"/>
                <a:ea typeface="微软雅黑" panose="020B0503020204020204" charset="-122"/>
              </a:rPr>
              <a:t>novel coronavirus</a:t>
            </a:r>
            <a:endParaRPr lang="zh-CN" altLang="en-US" sz="1400" spc="684" dirty="0">
              <a:solidFill>
                <a:srgbClr val="919DCB"/>
              </a:solidFill>
              <a:latin typeface="微软雅黑" panose="020B0503020204020204" charset="-122"/>
              <a:ea typeface="微软雅黑" panose="020B0503020204020204" charset="-122"/>
            </a:endParaRPr>
          </a:p>
        </p:txBody>
      </p:sp>
      <p:sp>
        <p:nvSpPr>
          <p:cNvPr id="26" name="TextBox 25"/>
          <p:cNvSpPr txBox="1"/>
          <p:nvPr/>
        </p:nvSpPr>
        <p:spPr>
          <a:xfrm>
            <a:off x="182940" y="838200"/>
            <a:ext cx="8412363" cy="923330"/>
          </a:xfrm>
          <a:prstGeom prst="rect">
            <a:avLst/>
          </a:prstGeom>
          <a:noFill/>
        </p:spPr>
        <p:txBody>
          <a:bodyPr wrap="square" rtlCol="0">
            <a:spAutoFit/>
          </a:bodyPr>
          <a:lstStyle/>
          <a:p>
            <a:pPr algn="ctr"/>
            <a:r>
              <a:rPr lang="en-US" dirty="0"/>
              <a:t>The word “novel” means “unknown” or “dealing with something new”. </a:t>
            </a:r>
            <a:endParaRPr lang="en-US" b="0" dirty="0" smtClean="0">
              <a:effectLst/>
            </a:endParaRPr>
          </a:p>
          <a:p>
            <a:pPr algn="ctr"/>
            <a:r>
              <a:rPr lang="en-US" dirty="0"/>
              <a:t>From the beginning of the outbreak, extensive efforts are being demonstrated by scientists and experts all over the world</a:t>
            </a:r>
            <a:r>
              <a:rPr lang="en-US" dirty="0" smtClean="0"/>
              <a:t>.</a:t>
            </a:r>
            <a:endParaRPr lang="en-US" b="0" dirty="0" smtClean="0">
              <a:effectLst/>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1531" y="1761530"/>
            <a:ext cx="7155180" cy="4046220"/>
          </a:xfrm>
          <a:prstGeom prst="rect">
            <a:avLst/>
          </a:prstGeom>
          <a:noFill/>
          <a:ln>
            <a:noFill/>
          </a:ln>
        </p:spPr>
      </p:pic>
    </p:spTree>
    <p:extLst>
      <p:ext uri="{BB962C8B-B14F-4D97-AF65-F5344CB8AC3E}">
        <p14:creationId xmlns:p14="http://schemas.microsoft.com/office/powerpoint/2010/main" val="4171540130"/>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2879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The </a:t>
            </a:r>
            <a:r>
              <a:rPr lang="en-US" altLang="zh-CN" sz="1400" spc="684" dirty="0" smtClean="0">
                <a:solidFill>
                  <a:srgbClr val="919DCB"/>
                </a:solidFill>
                <a:latin typeface="微软雅黑" panose="020B0503020204020204" charset="-122"/>
                <a:ea typeface="微软雅黑" panose="020B0503020204020204" charset="-122"/>
              </a:rPr>
              <a:t>novel coronavirus (cont.)</a:t>
            </a:r>
            <a:endParaRPr lang="zh-CN" altLang="en-US" sz="1400" spc="684" dirty="0">
              <a:solidFill>
                <a:srgbClr val="919DCB"/>
              </a:solidFill>
              <a:latin typeface="微软雅黑" panose="020B0503020204020204" charset="-122"/>
              <a:ea typeface="微软雅黑" panose="020B0503020204020204" charset="-122"/>
            </a:endParaRP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356644"/>
            <a:ext cx="2047875"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984" y="3035895"/>
            <a:ext cx="108585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888805" y="2634422"/>
            <a:ext cx="593402"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71106" y="4633244"/>
            <a:ext cx="1828800" cy="1477328"/>
          </a:xfrm>
          <a:prstGeom prst="rect">
            <a:avLst/>
          </a:prstGeom>
          <a:noFill/>
        </p:spPr>
        <p:txBody>
          <a:bodyPr wrap="square" rtlCol="0">
            <a:spAutoFit/>
          </a:bodyPr>
          <a:lstStyle/>
          <a:p>
            <a:pPr algn="ctr"/>
            <a:r>
              <a:rPr lang="en-US" dirty="0"/>
              <a:t>COVID-19 has a zoonotic origin (transmitted from animals to humans).</a:t>
            </a:r>
          </a:p>
        </p:txBody>
      </p:sp>
      <p:pic>
        <p:nvPicPr>
          <p:cNvPr id="9222" name="Picture 6" descr="A CLOSER LOOK: Is COVID-19 transmitted by air or droplets? | KOLR -  OzarksFirst.co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84222" y="1371600"/>
            <a:ext cx="2209800" cy="31080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74722" y="4633244"/>
            <a:ext cx="1828800" cy="923330"/>
          </a:xfrm>
          <a:prstGeom prst="rect">
            <a:avLst/>
          </a:prstGeom>
          <a:noFill/>
        </p:spPr>
        <p:txBody>
          <a:bodyPr wrap="square" rtlCol="0">
            <a:spAutoFit/>
          </a:bodyPr>
          <a:lstStyle/>
          <a:p>
            <a:pPr algn="ctr"/>
            <a:r>
              <a:rPr lang="en-US" dirty="0"/>
              <a:t>Can spread through air droplets.</a:t>
            </a:r>
          </a:p>
        </p:txBody>
      </p:sp>
      <p:pic>
        <p:nvPicPr>
          <p:cNvPr id="922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6999" y="1371597"/>
            <a:ext cx="2118305" cy="3093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6511274" y="4633244"/>
            <a:ext cx="2049751" cy="1200329"/>
          </a:xfrm>
          <a:prstGeom prst="rect">
            <a:avLst/>
          </a:prstGeom>
          <a:noFill/>
        </p:spPr>
        <p:txBody>
          <a:bodyPr wrap="square" rtlCol="0">
            <a:spAutoFit/>
          </a:bodyPr>
          <a:lstStyle/>
          <a:p>
            <a:pPr algn="ctr"/>
            <a:r>
              <a:rPr lang="en-US" dirty="0"/>
              <a:t>Wide range of symptoms: from asymptomatic to severe pneumonia.</a:t>
            </a:r>
          </a:p>
        </p:txBody>
      </p:sp>
    </p:spTree>
    <p:extLst>
      <p:ext uri="{BB962C8B-B14F-4D97-AF65-F5344CB8AC3E}">
        <p14:creationId xmlns:p14="http://schemas.microsoft.com/office/powerpoint/2010/main" val="3548501220"/>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2879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The </a:t>
            </a:r>
            <a:r>
              <a:rPr lang="en-US" altLang="zh-CN" sz="1400" spc="684" dirty="0" smtClean="0">
                <a:solidFill>
                  <a:srgbClr val="919DCB"/>
                </a:solidFill>
                <a:latin typeface="微软雅黑" panose="020B0503020204020204" charset="-122"/>
                <a:ea typeface="微软雅黑" panose="020B0503020204020204" charset="-122"/>
              </a:rPr>
              <a:t>novel coronavirus (cont.)</a:t>
            </a:r>
            <a:endParaRPr lang="zh-CN" altLang="en-US" sz="1400" spc="684" dirty="0">
              <a:solidFill>
                <a:srgbClr val="919DCB"/>
              </a:solidFill>
              <a:latin typeface="微软雅黑" panose="020B0503020204020204" charset="-122"/>
              <a:ea typeface="微软雅黑" panose="020B0503020204020204" charset="-122"/>
            </a:endParaRPr>
          </a:p>
        </p:txBody>
      </p:sp>
      <p:sp>
        <p:nvSpPr>
          <p:cNvPr id="26" name="TextBox 25"/>
          <p:cNvSpPr txBox="1"/>
          <p:nvPr/>
        </p:nvSpPr>
        <p:spPr>
          <a:xfrm>
            <a:off x="1051592" y="847458"/>
            <a:ext cx="6675059" cy="923330"/>
          </a:xfrm>
          <a:prstGeom prst="rect">
            <a:avLst/>
          </a:prstGeom>
          <a:noFill/>
        </p:spPr>
        <p:txBody>
          <a:bodyPr wrap="square" rtlCol="0">
            <a:spAutoFit/>
          </a:bodyPr>
          <a:lstStyle/>
          <a:p>
            <a:pPr algn="ctr"/>
            <a:r>
              <a:rPr lang="en-US" dirty="0"/>
              <a:t>The COVID-19 outbreak was an unprecedented situation that no one saw coming. Professionals and experts from different disciplines have to work together to find a solution.</a:t>
            </a:r>
            <a:endParaRPr lang="en-US" b="0" dirty="0" smtClean="0">
              <a:effectLst/>
            </a:endParaRPr>
          </a:p>
        </p:txBody>
      </p:sp>
      <p:pic>
        <p:nvPicPr>
          <p:cNvPr id="14338" name="Picture 2" descr="COVID-19 Research | BBMRI-ERIC: Making New Treatments Possi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592" y="1905000"/>
            <a:ext cx="6648727" cy="4434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520609"/>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4" y="-58704"/>
            <a:ext cx="9289789" cy="6973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438969" y="1668418"/>
            <a:ext cx="8266061" cy="35271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4" name="椭圆 3"/>
          <p:cNvSpPr/>
          <p:nvPr/>
        </p:nvSpPr>
        <p:spPr>
          <a:xfrm>
            <a:off x="438969" y="2351261"/>
            <a:ext cx="1613787" cy="2161458"/>
          </a:xfrm>
          <a:prstGeom prst="ellipse">
            <a:avLst/>
          </a:prstGeom>
          <a:solidFill>
            <a:srgbClr val="919DCB"/>
          </a:solidFill>
          <a:ln>
            <a:solidFill>
              <a:srgbClr val="919DCB"/>
            </a:solid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r>
              <a:rPr lang="en-US" altLang="zh-CN" sz="6200" dirty="0" smtClean="0"/>
              <a:t>02</a:t>
            </a:r>
            <a:endParaRPr lang="zh-CN" altLang="en-US" sz="6200" dirty="0"/>
          </a:p>
        </p:txBody>
      </p:sp>
      <p:sp>
        <p:nvSpPr>
          <p:cNvPr id="5" name="文本框 24"/>
          <p:cNvSpPr txBox="1"/>
          <p:nvPr/>
        </p:nvSpPr>
        <p:spPr>
          <a:xfrm>
            <a:off x="2052756" y="2825380"/>
            <a:ext cx="6628061" cy="1336330"/>
          </a:xfrm>
          <a:prstGeom prst="rect">
            <a:avLst/>
          </a:prstGeom>
          <a:noFill/>
        </p:spPr>
        <p:txBody>
          <a:bodyPr wrap="square" lIns="104205" tIns="52103" rIns="104205" bIns="52103" rtlCol="0">
            <a:spAutoFit/>
          </a:bodyPr>
          <a:lstStyle/>
          <a:p>
            <a:pPr algn="ctr"/>
            <a:r>
              <a:rPr lang="en-US" altLang="zh-CN" sz="4000" b="1" spc="684" dirty="0" smtClean="0">
                <a:solidFill>
                  <a:srgbClr val="919DCB"/>
                </a:solidFill>
                <a:latin typeface="微软雅黑" panose="020B0503020204020204" charset="-122"/>
                <a:ea typeface="微软雅黑" panose="020B0503020204020204" charset="-122"/>
              </a:rPr>
              <a:t>Exploratory data analysis</a:t>
            </a:r>
            <a:endParaRPr lang="zh-CN" altLang="en-US" sz="4000" b="1" spc="684" dirty="0">
              <a:solidFill>
                <a:srgbClr val="919DCB"/>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43814892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729482" cy="261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24"/>
          <p:cNvSpPr txBox="1"/>
          <p:nvPr/>
        </p:nvSpPr>
        <p:spPr>
          <a:xfrm>
            <a:off x="990600" y="1900015"/>
            <a:ext cx="7162800" cy="843887"/>
          </a:xfrm>
          <a:prstGeom prst="rect">
            <a:avLst/>
          </a:prstGeom>
          <a:noFill/>
        </p:spPr>
        <p:txBody>
          <a:bodyPr wrap="square" lIns="104205" tIns="52103" rIns="104205" bIns="52103" rtlCol="0">
            <a:spAutoFit/>
          </a:bodyPr>
          <a:lstStyle/>
          <a:p>
            <a:pPr algn="ctr"/>
            <a:r>
              <a:rPr lang="en-US" altLang="zh-CN" sz="2400" dirty="0" smtClean="0">
                <a:latin typeface="微软雅黑" panose="020B0503020204020204" charset="-122"/>
                <a:ea typeface="微软雅黑" panose="020B0503020204020204" charset="-122"/>
              </a:rPr>
              <a:t>This project focuses on analyzing data from July 1, 2020 to May 31, 2021 of three groups:</a:t>
            </a:r>
          </a:p>
        </p:txBody>
      </p:sp>
      <p:sp>
        <p:nvSpPr>
          <p:cNvPr id="5" name="文本框 24"/>
          <p:cNvSpPr txBox="1"/>
          <p:nvPr/>
        </p:nvSpPr>
        <p:spPr>
          <a:xfrm>
            <a:off x="990600" y="3048000"/>
            <a:ext cx="7162800" cy="1951883"/>
          </a:xfrm>
          <a:prstGeom prst="rect">
            <a:avLst/>
          </a:prstGeom>
          <a:noFill/>
        </p:spPr>
        <p:txBody>
          <a:bodyPr wrap="square" lIns="104205" tIns="52103" rIns="104205" bIns="52103" rtlCol="0">
            <a:spAutoFit/>
          </a:bodyPr>
          <a:lstStyle/>
          <a:p>
            <a:pPr>
              <a:lnSpc>
                <a:spcPct val="150000"/>
              </a:lnSpc>
            </a:pPr>
            <a:r>
              <a:rPr lang="en-US" altLang="zh-CN" sz="2000" dirty="0" smtClean="0">
                <a:latin typeface="微软雅黑" panose="020B0503020204020204" charset="-122"/>
                <a:ea typeface="微软雅黑" panose="020B0503020204020204" charset="-122"/>
              </a:rPr>
              <a:t>(i) Global</a:t>
            </a:r>
          </a:p>
          <a:p>
            <a:pPr>
              <a:lnSpc>
                <a:spcPct val="150000"/>
              </a:lnSpc>
            </a:pPr>
            <a:r>
              <a:rPr lang="en-US" altLang="zh-CN" sz="2000" dirty="0" smtClean="0">
                <a:latin typeface="微软雅黑" panose="020B0503020204020204" charset="-122"/>
                <a:ea typeface="微软雅黑" panose="020B0503020204020204" charset="-122"/>
              </a:rPr>
              <a:t>(ii) Three countries with highest confirmed cases: United States, Brazil, India</a:t>
            </a:r>
          </a:p>
          <a:p>
            <a:pPr>
              <a:lnSpc>
                <a:spcPct val="150000"/>
              </a:lnSpc>
            </a:pPr>
            <a:r>
              <a:rPr lang="en-US" altLang="zh-CN" sz="2000" dirty="0" smtClean="0">
                <a:latin typeface="微软雅黑" panose="020B0503020204020204" charset="-122"/>
                <a:ea typeface="微软雅黑" panose="020B0503020204020204" charset="-122"/>
              </a:rPr>
              <a:t>(iii) Three Asian countries: Japan, Korea, Vietnam</a:t>
            </a:r>
          </a:p>
        </p:txBody>
      </p:sp>
    </p:spTree>
    <p:extLst>
      <p:ext uri="{BB962C8B-B14F-4D97-AF65-F5344CB8AC3E}">
        <p14:creationId xmlns:p14="http://schemas.microsoft.com/office/powerpoint/2010/main" val="3783240713"/>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Object </a:t>
            </a:r>
            <a:r>
              <a:rPr lang="en-US" altLang="zh-CN" sz="1400" spc="684" dirty="0">
                <a:solidFill>
                  <a:srgbClr val="919DCB"/>
                </a:solidFill>
                <a:latin typeface="微软雅黑" panose="020B0503020204020204" charset="-122"/>
                <a:ea typeface="微软雅黑" panose="020B0503020204020204" charset="-122"/>
              </a:rPr>
              <a:t>of observation</a:t>
            </a:r>
            <a:endParaRPr lang="zh-CN" altLang="en-US" sz="1400" spc="684" dirty="0">
              <a:solidFill>
                <a:srgbClr val="919DCB"/>
              </a:solidFill>
              <a:latin typeface="微软雅黑" panose="020B0503020204020204" charset="-122"/>
              <a:ea typeface="微软雅黑" panose="020B0503020204020204" charset="-122"/>
            </a:endParaRPr>
          </a:p>
        </p:txBody>
      </p:sp>
      <p:sp>
        <p:nvSpPr>
          <p:cNvPr id="10" name="矩形 2"/>
          <p:cNvSpPr>
            <a:spLocks noChangeAspect="1"/>
          </p:cNvSpPr>
          <p:nvPr/>
        </p:nvSpPr>
        <p:spPr>
          <a:xfrm rot="2679308">
            <a:off x="461033" y="1872061"/>
            <a:ext cx="1134271" cy="1134071"/>
          </a:xfrm>
          <a:prstGeom prst="rect">
            <a:avLst/>
          </a:prstGeom>
          <a:solidFill>
            <a:srgbClr val="919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12" name="矩形 12"/>
          <p:cNvSpPr>
            <a:spLocks noChangeAspect="1"/>
          </p:cNvSpPr>
          <p:nvPr/>
        </p:nvSpPr>
        <p:spPr>
          <a:xfrm rot="2679308">
            <a:off x="1661535" y="1886302"/>
            <a:ext cx="1134271" cy="1134071"/>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3" name="矩形 17"/>
          <p:cNvSpPr>
            <a:spLocks noChangeAspect="1"/>
          </p:cNvSpPr>
          <p:nvPr/>
        </p:nvSpPr>
        <p:spPr>
          <a:xfrm rot="2679308">
            <a:off x="2866932" y="1886303"/>
            <a:ext cx="1134271" cy="1134071"/>
          </a:xfrm>
          <a:prstGeom prst="rect">
            <a:avLst/>
          </a:prstGeom>
          <a:solidFill>
            <a:srgbClr val="919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15" name="矩形 12"/>
          <p:cNvSpPr>
            <a:spLocks noChangeAspect="1"/>
          </p:cNvSpPr>
          <p:nvPr/>
        </p:nvSpPr>
        <p:spPr>
          <a:xfrm rot="2679308">
            <a:off x="4072329" y="1861378"/>
            <a:ext cx="1134271" cy="1134071"/>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6" name="矩形 17"/>
          <p:cNvSpPr>
            <a:spLocks noChangeAspect="1"/>
          </p:cNvSpPr>
          <p:nvPr/>
        </p:nvSpPr>
        <p:spPr>
          <a:xfrm rot="2679308">
            <a:off x="5277726" y="1886303"/>
            <a:ext cx="1134271" cy="1134071"/>
          </a:xfrm>
          <a:prstGeom prst="rect">
            <a:avLst/>
          </a:prstGeom>
          <a:solidFill>
            <a:srgbClr val="919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17" name="矩形 12"/>
          <p:cNvSpPr>
            <a:spLocks noChangeAspect="1"/>
          </p:cNvSpPr>
          <p:nvPr/>
        </p:nvSpPr>
        <p:spPr>
          <a:xfrm rot="2679308">
            <a:off x="6477516" y="1886302"/>
            <a:ext cx="1134271" cy="1134071"/>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grpSp>
        <p:nvGrpSpPr>
          <p:cNvPr id="31" name="Group 14"/>
          <p:cNvGrpSpPr/>
          <p:nvPr/>
        </p:nvGrpSpPr>
        <p:grpSpPr>
          <a:xfrm>
            <a:off x="706913" y="2117901"/>
            <a:ext cx="642510" cy="642389"/>
            <a:chOff x="8601075" y="5575300"/>
            <a:chExt cx="433388" cy="433388"/>
          </a:xfrm>
          <a:solidFill>
            <a:srgbClr val="F6F6F6"/>
          </a:solidFill>
        </p:grpSpPr>
        <p:sp>
          <p:nvSpPr>
            <p:cNvPr id="35" name="Freeform 15"/>
            <p:cNvSpPr/>
            <p:nvPr/>
          </p:nvSpPr>
          <p:spPr bwMode="auto">
            <a:xfrm>
              <a:off x="8780463" y="5803900"/>
              <a:ext cx="71438" cy="69850"/>
            </a:xfrm>
            <a:custGeom>
              <a:avLst/>
              <a:gdLst>
                <a:gd name="T0" fmla="*/ 18 w 19"/>
                <a:gd name="T1" fmla="*/ 11 h 19"/>
                <a:gd name="T2" fmla="*/ 16 w 19"/>
                <a:gd name="T3" fmla="*/ 14 h 19"/>
                <a:gd name="T4" fmla="*/ 3 w 19"/>
                <a:gd name="T5" fmla="*/ 19 h 19"/>
                <a:gd name="T6" fmla="*/ 0 w 19"/>
                <a:gd name="T7" fmla="*/ 16 h 19"/>
                <a:gd name="T8" fmla="*/ 3 w 19"/>
                <a:gd name="T9" fmla="*/ 2 h 19"/>
                <a:gd name="T10" fmla="*/ 5 w 19"/>
                <a:gd name="T11" fmla="*/ 1 h 19"/>
                <a:gd name="T12" fmla="*/ 18 w 19"/>
                <a:gd name="T13" fmla="*/ 11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18" y="11"/>
                  </a:moveTo>
                  <a:cubicBezTo>
                    <a:pt x="19" y="12"/>
                    <a:pt x="18" y="13"/>
                    <a:pt x="16" y="14"/>
                  </a:cubicBezTo>
                  <a:cubicBezTo>
                    <a:pt x="3" y="19"/>
                    <a:pt x="3" y="19"/>
                    <a:pt x="3" y="19"/>
                  </a:cubicBezTo>
                  <a:cubicBezTo>
                    <a:pt x="1" y="19"/>
                    <a:pt x="0" y="18"/>
                    <a:pt x="0" y="16"/>
                  </a:cubicBezTo>
                  <a:cubicBezTo>
                    <a:pt x="3" y="2"/>
                    <a:pt x="3" y="2"/>
                    <a:pt x="3" y="2"/>
                  </a:cubicBezTo>
                  <a:cubicBezTo>
                    <a:pt x="3" y="1"/>
                    <a:pt x="4" y="0"/>
                    <a:pt x="5" y="1"/>
                  </a:cubicBezTo>
                  <a:lnTo>
                    <a:pt x="1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36" name="Freeform 16"/>
            <p:cNvSpPr/>
            <p:nvPr/>
          </p:nvSpPr>
          <p:spPr bwMode="auto">
            <a:xfrm>
              <a:off x="8810625" y="5627688"/>
              <a:ext cx="187325" cy="198438"/>
            </a:xfrm>
            <a:custGeom>
              <a:avLst/>
              <a:gdLst>
                <a:gd name="T0" fmla="*/ 22 w 50"/>
                <a:gd name="T1" fmla="*/ 50 h 53"/>
                <a:gd name="T2" fmla="*/ 45 w 50"/>
                <a:gd name="T3" fmla="*/ 22 h 53"/>
                <a:gd name="T4" fmla="*/ 50 w 50"/>
                <a:gd name="T5" fmla="*/ 16 h 53"/>
                <a:gd name="T6" fmla="*/ 42 w 50"/>
                <a:gd name="T7" fmla="*/ 9 h 53"/>
                <a:gd name="T8" fmla="*/ 38 w 50"/>
                <a:gd name="T9" fmla="*/ 6 h 53"/>
                <a:gd name="T10" fmla="*/ 30 w 50"/>
                <a:gd name="T11" fmla="*/ 0 h 53"/>
                <a:gd name="T12" fmla="*/ 25 w 50"/>
                <a:gd name="T13" fmla="*/ 6 h 53"/>
                <a:gd name="T14" fmla="*/ 2 w 50"/>
                <a:gd name="T15" fmla="*/ 34 h 53"/>
                <a:gd name="T16" fmla="*/ 5 w 50"/>
                <a:gd name="T17" fmla="*/ 46 h 53"/>
                <a:gd name="T18" fmla="*/ 9 w 50"/>
                <a:gd name="T19" fmla="*/ 50 h 53"/>
                <a:gd name="T20" fmla="*/ 22 w 50"/>
                <a:gd name="T21" fmla="*/ 5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53">
                  <a:moveTo>
                    <a:pt x="22" y="50"/>
                  </a:moveTo>
                  <a:cubicBezTo>
                    <a:pt x="45" y="22"/>
                    <a:pt x="45" y="22"/>
                    <a:pt x="45" y="22"/>
                  </a:cubicBezTo>
                  <a:cubicBezTo>
                    <a:pt x="50" y="16"/>
                    <a:pt x="50" y="16"/>
                    <a:pt x="50" y="16"/>
                  </a:cubicBezTo>
                  <a:cubicBezTo>
                    <a:pt x="42" y="9"/>
                    <a:pt x="42" y="9"/>
                    <a:pt x="42" y="9"/>
                  </a:cubicBezTo>
                  <a:cubicBezTo>
                    <a:pt x="38" y="6"/>
                    <a:pt x="38" y="6"/>
                    <a:pt x="38" y="6"/>
                  </a:cubicBezTo>
                  <a:cubicBezTo>
                    <a:pt x="30" y="0"/>
                    <a:pt x="30" y="0"/>
                    <a:pt x="30" y="0"/>
                  </a:cubicBezTo>
                  <a:cubicBezTo>
                    <a:pt x="25" y="6"/>
                    <a:pt x="25" y="6"/>
                    <a:pt x="25" y="6"/>
                  </a:cubicBezTo>
                  <a:cubicBezTo>
                    <a:pt x="2" y="34"/>
                    <a:pt x="2" y="34"/>
                    <a:pt x="2" y="34"/>
                  </a:cubicBezTo>
                  <a:cubicBezTo>
                    <a:pt x="0" y="38"/>
                    <a:pt x="1" y="43"/>
                    <a:pt x="5" y="46"/>
                  </a:cubicBezTo>
                  <a:cubicBezTo>
                    <a:pt x="9" y="50"/>
                    <a:pt x="9" y="50"/>
                    <a:pt x="9" y="50"/>
                  </a:cubicBezTo>
                  <a:cubicBezTo>
                    <a:pt x="13" y="53"/>
                    <a:pt x="18" y="53"/>
                    <a:pt x="22"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37" name="Freeform 17"/>
            <p:cNvSpPr/>
            <p:nvPr/>
          </p:nvSpPr>
          <p:spPr bwMode="auto">
            <a:xfrm>
              <a:off x="8934450" y="5575300"/>
              <a:ext cx="100013" cy="96838"/>
            </a:xfrm>
            <a:custGeom>
              <a:avLst/>
              <a:gdLst>
                <a:gd name="T0" fmla="*/ 0 w 27"/>
                <a:gd name="T1" fmla="*/ 9 h 26"/>
                <a:gd name="T2" fmla="*/ 5 w 27"/>
                <a:gd name="T3" fmla="*/ 14 h 26"/>
                <a:gd name="T4" fmla="*/ 15 w 27"/>
                <a:gd name="T5" fmla="*/ 22 h 26"/>
                <a:gd name="T6" fmla="*/ 20 w 27"/>
                <a:gd name="T7" fmla="*/ 26 h 26"/>
                <a:gd name="T8" fmla="*/ 25 w 27"/>
                <a:gd name="T9" fmla="*/ 20 h 26"/>
                <a:gd name="T10" fmla="*/ 24 w 27"/>
                <a:gd name="T11" fmla="*/ 11 h 26"/>
                <a:gd name="T12" fmla="*/ 14 w 27"/>
                <a:gd name="T13" fmla="*/ 3 h 26"/>
                <a:gd name="T14" fmla="*/ 5 w 27"/>
                <a:gd name="T15" fmla="*/ 4 h 26"/>
                <a:gd name="T16" fmla="*/ 0 w 27"/>
                <a:gd name="T17"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6">
                  <a:moveTo>
                    <a:pt x="0" y="9"/>
                  </a:moveTo>
                  <a:cubicBezTo>
                    <a:pt x="5" y="14"/>
                    <a:pt x="5" y="14"/>
                    <a:pt x="5" y="14"/>
                  </a:cubicBezTo>
                  <a:cubicBezTo>
                    <a:pt x="15" y="22"/>
                    <a:pt x="15" y="22"/>
                    <a:pt x="15" y="22"/>
                  </a:cubicBezTo>
                  <a:cubicBezTo>
                    <a:pt x="20" y="26"/>
                    <a:pt x="20" y="26"/>
                    <a:pt x="20" y="26"/>
                  </a:cubicBezTo>
                  <a:cubicBezTo>
                    <a:pt x="25" y="20"/>
                    <a:pt x="25" y="20"/>
                    <a:pt x="25" y="20"/>
                  </a:cubicBezTo>
                  <a:cubicBezTo>
                    <a:pt x="27" y="17"/>
                    <a:pt x="27" y="13"/>
                    <a:pt x="24" y="11"/>
                  </a:cubicBezTo>
                  <a:cubicBezTo>
                    <a:pt x="14" y="3"/>
                    <a:pt x="14" y="3"/>
                    <a:pt x="14" y="3"/>
                  </a:cubicBezTo>
                  <a:cubicBezTo>
                    <a:pt x="11" y="0"/>
                    <a:pt x="7" y="1"/>
                    <a:pt x="5" y="4"/>
                  </a:cubicBez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38" name="Freeform 18"/>
            <p:cNvSpPr/>
            <p:nvPr/>
          </p:nvSpPr>
          <p:spPr bwMode="auto">
            <a:xfrm>
              <a:off x="8659813" y="5878513"/>
              <a:ext cx="109538" cy="82550"/>
            </a:xfrm>
            <a:custGeom>
              <a:avLst/>
              <a:gdLst>
                <a:gd name="T0" fmla="*/ 27 w 29"/>
                <a:gd name="T1" fmla="*/ 8 h 22"/>
                <a:gd name="T2" fmla="*/ 14 w 29"/>
                <a:gd name="T3" fmla="*/ 20 h 22"/>
                <a:gd name="T4" fmla="*/ 8 w 29"/>
                <a:gd name="T5" fmla="*/ 20 h 22"/>
                <a:gd name="T6" fmla="*/ 2 w 29"/>
                <a:gd name="T7" fmla="*/ 14 h 22"/>
                <a:gd name="T8" fmla="*/ 2 w 29"/>
                <a:gd name="T9" fmla="*/ 8 h 22"/>
                <a:gd name="T10" fmla="*/ 8 w 29"/>
                <a:gd name="T11" fmla="*/ 8 h 22"/>
                <a:gd name="T12" fmla="*/ 11 w 29"/>
                <a:gd name="T13" fmla="*/ 11 h 22"/>
                <a:gd name="T14" fmla="*/ 21 w 29"/>
                <a:gd name="T15" fmla="*/ 2 h 22"/>
                <a:gd name="T16" fmla="*/ 27 w 29"/>
                <a:gd name="T17" fmla="*/ 2 h 22"/>
                <a:gd name="T18" fmla="*/ 27 w 29"/>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2">
                  <a:moveTo>
                    <a:pt x="27" y="8"/>
                  </a:moveTo>
                  <a:cubicBezTo>
                    <a:pt x="14" y="20"/>
                    <a:pt x="14" y="20"/>
                    <a:pt x="14" y="20"/>
                  </a:cubicBezTo>
                  <a:cubicBezTo>
                    <a:pt x="13" y="22"/>
                    <a:pt x="10" y="22"/>
                    <a:pt x="8" y="20"/>
                  </a:cubicBezTo>
                  <a:cubicBezTo>
                    <a:pt x="2" y="14"/>
                    <a:pt x="2" y="14"/>
                    <a:pt x="2" y="14"/>
                  </a:cubicBezTo>
                  <a:cubicBezTo>
                    <a:pt x="0" y="12"/>
                    <a:pt x="0" y="9"/>
                    <a:pt x="2" y="8"/>
                  </a:cubicBezTo>
                  <a:cubicBezTo>
                    <a:pt x="4" y="6"/>
                    <a:pt x="6" y="6"/>
                    <a:pt x="8" y="8"/>
                  </a:cubicBezTo>
                  <a:cubicBezTo>
                    <a:pt x="11" y="11"/>
                    <a:pt x="11" y="11"/>
                    <a:pt x="11" y="11"/>
                  </a:cubicBezTo>
                  <a:cubicBezTo>
                    <a:pt x="21" y="2"/>
                    <a:pt x="21" y="2"/>
                    <a:pt x="21" y="2"/>
                  </a:cubicBezTo>
                  <a:cubicBezTo>
                    <a:pt x="22" y="0"/>
                    <a:pt x="25" y="0"/>
                    <a:pt x="27" y="2"/>
                  </a:cubicBezTo>
                  <a:cubicBezTo>
                    <a:pt x="29" y="3"/>
                    <a:pt x="29" y="6"/>
                    <a:pt x="2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39" name="Freeform 19"/>
            <p:cNvSpPr/>
            <p:nvPr/>
          </p:nvSpPr>
          <p:spPr bwMode="auto">
            <a:xfrm>
              <a:off x="8601075" y="5575300"/>
              <a:ext cx="322263" cy="433388"/>
            </a:xfrm>
            <a:custGeom>
              <a:avLst/>
              <a:gdLst>
                <a:gd name="T0" fmla="*/ 86 w 86"/>
                <a:gd name="T1" fmla="*/ 91 h 116"/>
                <a:gd name="T2" fmla="*/ 86 w 86"/>
                <a:gd name="T3" fmla="*/ 65 h 116"/>
                <a:gd name="T4" fmla="*/ 84 w 86"/>
                <a:gd name="T5" fmla="*/ 69 h 116"/>
                <a:gd name="T6" fmla="*/ 82 w 86"/>
                <a:gd name="T7" fmla="*/ 70 h 116"/>
                <a:gd name="T8" fmla="*/ 79 w 86"/>
                <a:gd name="T9" fmla="*/ 72 h 116"/>
                <a:gd name="T10" fmla="*/ 79 w 86"/>
                <a:gd name="T11" fmla="*/ 78 h 116"/>
                <a:gd name="T12" fmla="*/ 79 w 86"/>
                <a:gd name="T13" fmla="*/ 91 h 116"/>
                <a:gd name="T14" fmla="*/ 62 w 86"/>
                <a:gd name="T15" fmla="*/ 91 h 116"/>
                <a:gd name="T16" fmla="*/ 62 w 86"/>
                <a:gd name="T17" fmla="*/ 109 h 116"/>
                <a:gd name="T18" fmla="*/ 61 w 86"/>
                <a:gd name="T19" fmla="*/ 109 h 116"/>
                <a:gd name="T20" fmla="*/ 61 w 86"/>
                <a:gd name="T21" fmla="*/ 109 h 116"/>
                <a:gd name="T22" fmla="*/ 56 w 86"/>
                <a:gd name="T23" fmla="*/ 109 h 116"/>
                <a:gd name="T24" fmla="*/ 30 w 86"/>
                <a:gd name="T25" fmla="*/ 109 h 116"/>
                <a:gd name="T26" fmla="*/ 16 w 86"/>
                <a:gd name="T27" fmla="*/ 109 h 116"/>
                <a:gd name="T28" fmla="*/ 7 w 86"/>
                <a:gd name="T29" fmla="*/ 100 h 116"/>
                <a:gd name="T30" fmla="*/ 7 w 86"/>
                <a:gd name="T31" fmla="*/ 17 h 116"/>
                <a:gd name="T32" fmla="*/ 9 w 86"/>
                <a:gd name="T33" fmla="*/ 10 h 116"/>
                <a:gd name="T34" fmla="*/ 16 w 86"/>
                <a:gd name="T35" fmla="*/ 8 h 116"/>
                <a:gd name="T36" fmla="*/ 70 w 86"/>
                <a:gd name="T37" fmla="*/ 8 h 116"/>
                <a:gd name="T38" fmla="*/ 77 w 86"/>
                <a:gd name="T39" fmla="*/ 10 h 116"/>
                <a:gd name="T40" fmla="*/ 78 w 86"/>
                <a:gd name="T41" fmla="*/ 12 h 116"/>
                <a:gd name="T42" fmla="*/ 83 w 86"/>
                <a:gd name="T43" fmla="*/ 6 h 116"/>
                <a:gd name="T44" fmla="*/ 82 w 86"/>
                <a:gd name="T45" fmla="*/ 5 h 116"/>
                <a:gd name="T46" fmla="*/ 71 w 86"/>
                <a:gd name="T47" fmla="*/ 0 h 116"/>
                <a:gd name="T48" fmla="*/ 71 w 86"/>
                <a:gd name="T49" fmla="*/ 0 h 116"/>
                <a:gd name="T50" fmla="*/ 15 w 86"/>
                <a:gd name="T51" fmla="*/ 0 h 116"/>
                <a:gd name="T52" fmla="*/ 15 w 86"/>
                <a:gd name="T53" fmla="*/ 0 h 116"/>
                <a:gd name="T54" fmla="*/ 4 w 86"/>
                <a:gd name="T55" fmla="*/ 5 h 116"/>
                <a:gd name="T56" fmla="*/ 0 w 86"/>
                <a:gd name="T57" fmla="*/ 16 h 116"/>
                <a:gd name="T58" fmla="*/ 0 w 86"/>
                <a:gd name="T59" fmla="*/ 101 h 116"/>
                <a:gd name="T60" fmla="*/ 15 w 86"/>
                <a:gd name="T61" fmla="*/ 116 h 116"/>
                <a:gd name="T62" fmla="*/ 30 w 86"/>
                <a:gd name="T63" fmla="*/ 116 h 116"/>
                <a:gd name="T64" fmla="*/ 56 w 86"/>
                <a:gd name="T65" fmla="*/ 116 h 116"/>
                <a:gd name="T66" fmla="*/ 62 w 86"/>
                <a:gd name="T67" fmla="*/ 116 h 116"/>
                <a:gd name="T68" fmla="*/ 66 w 86"/>
                <a:gd name="T69" fmla="*/ 114 h 116"/>
                <a:gd name="T70" fmla="*/ 85 w 86"/>
                <a:gd name="T71" fmla="*/ 96 h 116"/>
                <a:gd name="T72" fmla="*/ 86 w 86"/>
                <a:gd name="T73" fmla="*/ 92 h 116"/>
                <a:gd name="T74" fmla="*/ 86 w 86"/>
                <a:gd name="T75" fmla="*/ 9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116">
                  <a:moveTo>
                    <a:pt x="86" y="91"/>
                  </a:moveTo>
                  <a:cubicBezTo>
                    <a:pt x="86" y="65"/>
                    <a:pt x="86" y="65"/>
                    <a:pt x="86" y="65"/>
                  </a:cubicBezTo>
                  <a:cubicBezTo>
                    <a:pt x="84" y="69"/>
                    <a:pt x="84" y="69"/>
                    <a:pt x="84" y="69"/>
                  </a:cubicBezTo>
                  <a:cubicBezTo>
                    <a:pt x="83" y="69"/>
                    <a:pt x="83" y="69"/>
                    <a:pt x="82" y="70"/>
                  </a:cubicBezTo>
                  <a:cubicBezTo>
                    <a:pt x="81" y="70"/>
                    <a:pt x="80" y="71"/>
                    <a:pt x="79" y="72"/>
                  </a:cubicBezTo>
                  <a:cubicBezTo>
                    <a:pt x="79" y="78"/>
                    <a:pt x="79" y="78"/>
                    <a:pt x="79" y="78"/>
                  </a:cubicBezTo>
                  <a:cubicBezTo>
                    <a:pt x="79" y="91"/>
                    <a:pt x="79" y="91"/>
                    <a:pt x="79" y="91"/>
                  </a:cubicBezTo>
                  <a:cubicBezTo>
                    <a:pt x="62" y="91"/>
                    <a:pt x="62" y="91"/>
                    <a:pt x="62" y="91"/>
                  </a:cubicBezTo>
                  <a:cubicBezTo>
                    <a:pt x="62" y="109"/>
                    <a:pt x="62" y="109"/>
                    <a:pt x="62" y="109"/>
                  </a:cubicBezTo>
                  <a:cubicBezTo>
                    <a:pt x="61" y="109"/>
                    <a:pt x="61" y="109"/>
                    <a:pt x="61" y="109"/>
                  </a:cubicBezTo>
                  <a:cubicBezTo>
                    <a:pt x="61" y="109"/>
                    <a:pt x="61" y="109"/>
                    <a:pt x="61" y="109"/>
                  </a:cubicBezTo>
                  <a:cubicBezTo>
                    <a:pt x="56" y="109"/>
                    <a:pt x="56" y="109"/>
                    <a:pt x="56" y="109"/>
                  </a:cubicBezTo>
                  <a:cubicBezTo>
                    <a:pt x="30" y="109"/>
                    <a:pt x="30" y="109"/>
                    <a:pt x="30" y="109"/>
                  </a:cubicBezTo>
                  <a:cubicBezTo>
                    <a:pt x="16" y="109"/>
                    <a:pt x="16" y="109"/>
                    <a:pt x="16" y="109"/>
                  </a:cubicBezTo>
                  <a:cubicBezTo>
                    <a:pt x="11" y="109"/>
                    <a:pt x="7" y="105"/>
                    <a:pt x="7" y="100"/>
                  </a:cubicBezTo>
                  <a:cubicBezTo>
                    <a:pt x="7" y="17"/>
                    <a:pt x="7" y="17"/>
                    <a:pt x="7" y="17"/>
                  </a:cubicBezTo>
                  <a:cubicBezTo>
                    <a:pt x="7" y="14"/>
                    <a:pt x="8" y="12"/>
                    <a:pt x="9" y="10"/>
                  </a:cubicBezTo>
                  <a:cubicBezTo>
                    <a:pt x="11" y="9"/>
                    <a:pt x="13" y="8"/>
                    <a:pt x="16" y="8"/>
                  </a:cubicBezTo>
                  <a:cubicBezTo>
                    <a:pt x="70" y="8"/>
                    <a:pt x="70" y="8"/>
                    <a:pt x="70" y="8"/>
                  </a:cubicBezTo>
                  <a:cubicBezTo>
                    <a:pt x="73" y="8"/>
                    <a:pt x="75" y="9"/>
                    <a:pt x="77" y="10"/>
                  </a:cubicBezTo>
                  <a:cubicBezTo>
                    <a:pt x="77" y="11"/>
                    <a:pt x="78" y="11"/>
                    <a:pt x="78" y="12"/>
                  </a:cubicBezTo>
                  <a:cubicBezTo>
                    <a:pt x="83" y="6"/>
                    <a:pt x="83" y="6"/>
                    <a:pt x="83" y="6"/>
                  </a:cubicBezTo>
                  <a:cubicBezTo>
                    <a:pt x="82" y="5"/>
                    <a:pt x="82" y="5"/>
                    <a:pt x="82" y="5"/>
                  </a:cubicBezTo>
                  <a:cubicBezTo>
                    <a:pt x="79" y="2"/>
                    <a:pt x="75" y="0"/>
                    <a:pt x="71" y="0"/>
                  </a:cubicBezTo>
                  <a:cubicBezTo>
                    <a:pt x="71" y="0"/>
                    <a:pt x="71" y="0"/>
                    <a:pt x="71" y="0"/>
                  </a:cubicBezTo>
                  <a:cubicBezTo>
                    <a:pt x="15" y="0"/>
                    <a:pt x="15" y="0"/>
                    <a:pt x="15" y="0"/>
                  </a:cubicBezTo>
                  <a:cubicBezTo>
                    <a:pt x="15" y="0"/>
                    <a:pt x="15" y="0"/>
                    <a:pt x="15" y="0"/>
                  </a:cubicBezTo>
                  <a:cubicBezTo>
                    <a:pt x="11" y="0"/>
                    <a:pt x="7" y="2"/>
                    <a:pt x="4" y="5"/>
                  </a:cubicBezTo>
                  <a:cubicBezTo>
                    <a:pt x="1" y="8"/>
                    <a:pt x="0" y="11"/>
                    <a:pt x="0" y="16"/>
                  </a:cubicBezTo>
                  <a:cubicBezTo>
                    <a:pt x="0" y="101"/>
                    <a:pt x="0" y="101"/>
                    <a:pt x="0" y="101"/>
                  </a:cubicBezTo>
                  <a:cubicBezTo>
                    <a:pt x="0" y="109"/>
                    <a:pt x="6" y="116"/>
                    <a:pt x="15" y="116"/>
                  </a:cubicBezTo>
                  <a:cubicBezTo>
                    <a:pt x="30" y="116"/>
                    <a:pt x="30" y="116"/>
                    <a:pt x="30" y="116"/>
                  </a:cubicBezTo>
                  <a:cubicBezTo>
                    <a:pt x="56" y="116"/>
                    <a:pt x="56" y="116"/>
                    <a:pt x="56" y="116"/>
                  </a:cubicBezTo>
                  <a:cubicBezTo>
                    <a:pt x="62" y="116"/>
                    <a:pt x="62" y="116"/>
                    <a:pt x="62" y="116"/>
                  </a:cubicBezTo>
                  <a:cubicBezTo>
                    <a:pt x="64" y="116"/>
                    <a:pt x="65" y="115"/>
                    <a:pt x="66" y="114"/>
                  </a:cubicBezTo>
                  <a:cubicBezTo>
                    <a:pt x="85" y="96"/>
                    <a:pt x="85" y="96"/>
                    <a:pt x="85" y="96"/>
                  </a:cubicBezTo>
                  <a:cubicBezTo>
                    <a:pt x="86" y="95"/>
                    <a:pt x="86" y="93"/>
                    <a:pt x="86" y="92"/>
                  </a:cubicBezTo>
                  <a:cubicBezTo>
                    <a:pt x="86" y="92"/>
                    <a:pt x="86" y="92"/>
                    <a:pt x="86"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40" name="Freeform 20"/>
            <p:cNvSpPr/>
            <p:nvPr/>
          </p:nvSpPr>
          <p:spPr bwMode="auto">
            <a:xfrm>
              <a:off x="8653463" y="5657850"/>
              <a:ext cx="209550" cy="25400"/>
            </a:xfrm>
            <a:custGeom>
              <a:avLst/>
              <a:gdLst>
                <a:gd name="T0" fmla="*/ 54 w 56"/>
                <a:gd name="T1" fmla="*/ 0 h 7"/>
                <a:gd name="T2" fmla="*/ 4 w 56"/>
                <a:gd name="T3" fmla="*/ 0 h 7"/>
                <a:gd name="T4" fmla="*/ 0 w 56"/>
                <a:gd name="T5" fmla="*/ 4 h 7"/>
                <a:gd name="T6" fmla="*/ 4 w 56"/>
                <a:gd name="T7" fmla="*/ 7 h 7"/>
                <a:gd name="T8" fmla="*/ 50 w 56"/>
                <a:gd name="T9" fmla="*/ 7 h 7"/>
                <a:gd name="T10" fmla="*/ 56 w 56"/>
                <a:gd name="T11" fmla="*/ 0 h 7"/>
                <a:gd name="T12" fmla="*/ 54 w 5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4" y="0"/>
                  </a:moveTo>
                  <a:cubicBezTo>
                    <a:pt x="4" y="0"/>
                    <a:pt x="4" y="0"/>
                    <a:pt x="4" y="0"/>
                  </a:cubicBezTo>
                  <a:cubicBezTo>
                    <a:pt x="2" y="0"/>
                    <a:pt x="0" y="2"/>
                    <a:pt x="0" y="4"/>
                  </a:cubicBezTo>
                  <a:cubicBezTo>
                    <a:pt x="0" y="6"/>
                    <a:pt x="2" y="7"/>
                    <a:pt x="4" y="7"/>
                  </a:cubicBezTo>
                  <a:cubicBezTo>
                    <a:pt x="50" y="7"/>
                    <a:pt x="50" y="7"/>
                    <a:pt x="50" y="7"/>
                  </a:cubicBezTo>
                  <a:cubicBezTo>
                    <a:pt x="56" y="0"/>
                    <a:pt x="56" y="0"/>
                    <a:pt x="56" y="0"/>
                  </a:cubicBezTo>
                  <a:cubicBezTo>
                    <a:pt x="55" y="0"/>
                    <a:pt x="55" y="0"/>
                    <a:pt x="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41" name="Freeform 21"/>
            <p:cNvSpPr/>
            <p:nvPr/>
          </p:nvSpPr>
          <p:spPr bwMode="auto">
            <a:xfrm>
              <a:off x="8653463" y="5713413"/>
              <a:ext cx="163513" cy="25400"/>
            </a:xfrm>
            <a:custGeom>
              <a:avLst/>
              <a:gdLst>
                <a:gd name="T0" fmla="*/ 44 w 44"/>
                <a:gd name="T1" fmla="*/ 0 h 7"/>
                <a:gd name="T2" fmla="*/ 4 w 44"/>
                <a:gd name="T3" fmla="*/ 0 h 7"/>
                <a:gd name="T4" fmla="*/ 0 w 44"/>
                <a:gd name="T5" fmla="*/ 3 h 7"/>
                <a:gd name="T6" fmla="*/ 4 w 44"/>
                <a:gd name="T7" fmla="*/ 7 h 7"/>
                <a:gd name="T8" fmla="*/ 38 w 44"/>
                <a:gd name="T9" fmla="*/ 7 h 7"/>
                <a:gd name="T10" fmla="*/ 39 w 44"/>
                <a:gd name="T11" fmla="*/ 6 h 7"/>
                <a:gd name="T12" fmla="*/ 44 w 4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4" y="0"/>
                  </a:moveTo>
                  <a:cubicBezTo>
                    <a:pt x="4" y="0"/>
                    <a:pt x="4" y="0"/>
                    <a:pt x="4" y="0"/>
                  </a:cubicBezTo>
                  <a:cubicBezTo>
                    <a:pt x="2" y="0"/>
                    <a:pt x="0" y="1"/>
                    <a:pt x="0" y="3"/>
                  </a:cubicBezTo>
                  <a:cubicBezTo>
                    <a:pt x="0" y="5"/>
                    <a:pt x="2" y="7"/>
                    <a:pt x="4" y="7"/>
                  </a:cubicBezTo>
                  <a:cubicBezTo>
                    <a:pt x="38" y="7"/>
                    <a:pt x="38" y="7"/>
                    <a:pt x="38" y="7"/>
                  </a:cubicBezTo>
                  <a:cubicBezTo>
                    <a:pt x="38" y="7"/>
                    <a:pt x="38" y="7"/>
                    <a:pt x="39" y="6"/>
                  </a:cubicBez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42" name="Freeform 22"/>
            <p:cNvSpPr/>
            <p:nvPr/>
          </p:nvSpPr>
          <p:spPr bwMode="auto">
            <a:xfrm>
              <a:off x="8653463" y="5765800"/>
              <a:ext cx="134938" cy="26988"/>
            </a:xfrm>
            <a:custGeom>
              <a:avLst/>
              <a:gdLst>
                <a:gd name="T0" fmla="*/ 36 w 36"/>
                <a:gd name="T1" fmla="*/ 3 h 7"/>
                <a:gd name="T2" fmla="*/ 36 w 36"/>
                <a:gd name="T3" fmla="*/ 0 h 7"/>
                <a:gd name="T4" fmla="*/ 4 w 36"/>
                <a:gd name="T5" fmla="*/ 0 h 7"/>
                <a:gd name="T6" fmla="*/ 0 w 36"/>
                <a:gd name="T7" fmla="*/ 4 h 7"/>
                <a:gd name="T8" fmla="*/ 4 w 36"/>
                <a:gd name="T9" fmla="*/ 7 h 7"/>
                <a:gd name="T10" fmla="*/ 31 w 36"/>
                <a:gd name="T11" fmla="*/ 7 h 7"/>
                <a:gd name="T12" fmla="*/ 36 w 3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36" h="7">
                  <a:moveTo>
                    <a:pt x="36" y="3"/>
                  </a:moveTo>
                  <a:cubicBezTo>
                    <a:pt x="36" y="2"/>
                    <a:pt x="36" y="1"/>
                    <a:pt x="36" y="0"/>
                  </a:cubicBezTo>
                  <a:cubicBezTo>
                    <a:pt x="4" y="0"/>
                    <a:pt x="4" y="0"/>
                    <a:pt x="4" y="0"/>
                  </a:cubicBezTo>
                  <a:cubicBezTo>
                    <a:pt x="2" y="0"/>
                    <a:pt x="0" y="2"/>
                    <a:pt x="0" y="4"/>
                  </a:cubicBezTo>
                  <a:cubicBezTo>
                    <a:pt x="0" y="6"/>
                    <a:pt x="2" y="7"/>
                    <a:pt x="4" y="7"/>
                  </a:cubicBezTo>
                  <a:cubicBezTo>
                    <a:pt x="31" y="7"/>
                    <a:pt x="31" y="7"/>
                    <a:pt x="31" y="7"/>
                  </a:cubicBezTo>
                  <a:cubicBezTo>
                    <a:pt x="32" y="5"/>
                    <a:pt x="34" y="4"/>
                    <a:pt x="3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43" name="Freeform 23"/>
            <p:cNvSpPr/>
            <p:nvPr/>
          </p:nvSpPr>
          <p:spPr bwMode="auto">
            <a:xfrm>
              <a:off x="8653463" y="5818188"/>
              <a:ext cx="107950" cy="30163"/>
            </a:xfrm>
            <a:custGeom>
              <a:avLst/>
              <a:gdLst>
                <a:gd name="T0" fmla="*/ 4 w 29"/>
                <a:gd name="T1" fmla="*/ 0 h 8"/>
                <a:gd name="T2" fmla="*/ 0 w 29"/>
                <a:gd name="T3" fmla="*/ 4 h 8"/>
                <a:gd name="T4" fmla="*/ 4 w 29"/>
                <a:gd name="T5" fmla="*/ 8 h 8"/>
                <a:gd name="T6" fmla="*/ 28 w 29"/>
                <a:gd name="T7" fmla="*/ 8 h 8"/>
                <a:gd name="T8" fmla="*/ 29 w 29"/>
                <a:gd name="T9" fmla="*/ 0 h 8"/>
                <a:gd name="T10" fmla="*/ 4 w 29"/>
                <a:gd name="T11" fmla="*/ 0 h 8"/>
              </a:gdLst>
              <a:ahLst/>
              <a:cxnLst>
                <a:cxn ang="0">
                  <a:pos x="T0" y="T1"/>
                </a:cxn>
                <a:cxn ang="0">
                  <a:pos x="T2" y="T3"/>
                </a:cxn>
                <a:cxn ang="0">
                  <a:pos x="T4" y="T5"/>
                </a:cxn>
                <a:cxn ang="0">
                  <a:pos x="T6" y="T7"/>
                </a:cxn>
                <a:cxn ang="0">
                  <a:pos x="T8" y="T9"/>
                </a:cxn>
                <a:cxn ang="0">
                  <a:pos x="T10" y="T11"/>
                </a:cxn>
              </a:cxnLst>
              <a:rect l="0" t="0" r="r" b="b"/>
              <a:pathLst>
                <a:path w="29" h="8">
                  <a:moveTo>
                    <a:pt x="4" y="0"/>
                  </a:moveTo>
                  <a:cubicBezTo>
                    <a:pt x="2" y="0"/>
                    <a:pt x="0" y="2"/>
                    <a:pt x="0" y="4"/>
                  </a:cubicBezTo>
                  <a:cubicBezTo>
                    <a:pt x="0" y="6"/>
                    <a:pt x="2" y="8"/>
                    <a:pt x="4" y="8"/>
                  </a:cubicBezTo>
                  <a:cubicBezTo>
                    <a:pt x="28" y="8"/>
                    <a:pt x="28" y="8"/>
                    <a:pt x="28" y="8"/>
                  </a:cubicBezTo>
                  <a:cubicBezTo>
                    <a:pt x="29" y="0"/>
                    <a:pt x="29" y="0"/>
                    <a:pt x="29" y="0"/>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grpSp>
      <p:grpSp>
        <p:nvGrpSpPr>
          <p:cNvPr id="44" name="组合 3"/>
          <p:cNvGrpSpPr>
            <a:grpSpLocks noChangeAspect="1"/>
          </p:cNvGrpSpPr>
          <p:nvPr/>
        </p:nvGrpSpPr>
        <p:grpSpPr>
          <a:xfrm>
            <a:off x="1941586" y="2171405"/>
            <a:ext cx="574167" cy="563863"/>
            <a:chOff x="4986338" y="3159125"/>
            <a:chExt cx="434975" cy="427037"/>
          </a:xfrm>
          <a:solidFill>
            <a:srgbClr val="F8F8F8"/>
          </a:solidFill>
        </p:grpSpPr>
        <p:sp>
          <p:nvSpPr>
            <p:cNvPr id="45" name="Freeform 28"/>
            <p:cNvSpPr/>
            <p:nvPr/>
          </p:nvSpPr>
          <p:spPr bwMode="auto">
            <a:xfrm>
              <a:off x="5129213" y="3302000"/>
              <a:ext cx="146050" cy="142875"/>
            </a:xfrm>
            <a:custGeom>
              <a:avLst/>
              <a:gdLst>
                <a:gd name="T0" fmla="*/ 37 w 39"/>
                <a:gd name="T1" fmla="*/ 2 h 38"/>
                <a:gd name="T2" fmla="*/ 37 w 39"/>
                <a:gd name="T3" fmla="*/ 9 h 38"/>
                <a:gd name="T4" fmla="*/ 9 w 39"/>
                <a:gd name="T5" fmla="*/ 36 h 38"/>
                <a:gd name="T6" fmla="*/ 2 w 39"/>
                <a:gd name="T7" fmla="*/ 36 h 38"/>
                <a:gd name="T8" fmla="*/ 2 w 39"/>
                <a:gd name="T9" fmla="*/ 36 h 38"/>
                <a:gd name="T10" fmla="*/ 2 w 39"/>
                <a:gd name="T11" fmla="*/ 30 h 38"/>
                <a:gd name="T12" fmla="*/ 30 w 39"/>
                <a:gd name="T13" fmla="*/ 2 h 38"/>
                <a:gd name="T14" fmla="*/ 37 w 39"/>
                <a:gd name="T15" fmla="*/ 2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7" y="2"/>
                  </a:moveTo>
                  <a:cubicBezTo>
                    <a:pt x="39" y="4"/>
                    <a:pt x="39" y="7"/>
                    <a:pt x="37" y="9"/>
                  </a:cubicBezTo>
                  <a:cubicBezTo>
                    <a:pt x="9" y="36"/>
                    <a:pt x="9" y="36"/>
                    <a:pt x="9" y="36"/>
                  </a:cubicBezTo>
                  <a:cubicBezTo>
                    <a:pt x="7" y="38"/>
                    <a:pt x="4" y="38"/>
                    <a:pt x="2" y="36"/>
                  </a:cubicBezTo>
                  <a:cubicBezTo>
                    <a:pt x="2" y="36"/>
                    <a:pt x="2" y="36"/>
                    <a:pt x="2" y="36"/>
                  </a:cubicBezTo>
                  <a:cubicBezTo>
                    <a:pt x="0" y="35"/>
                    <a:pt x="0" y="32"/>
                    <a:pt x="2" y="30"/>
                  </a:cubicBezTo>
                  <a:cubicBezTo>
                    <a:pt x="30" y="2"/>
                    <a:pt x="30" y="2"/>
                    <a:pt x="30" y="2"/>
                  </a:cubicBezTo>
                  <a:cubicBezTo>
                    <a:pt x="32" y="0"/>
                    <a:pt x="35" y="0"/>
                    <a:pt x="3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46" name="Freeform 29"/>
            <p:cNvSpPr>
              <a:spLocks noEditPoints="1"/>
            </p:cNvSpPr>
            <p:nvPr/>
          </p:nvSpPr>
          <p:spPr bwMode="auto">
            <a:xfrm>
              <a:off x="4986338" y="3159125"/>
              <a:ext cx="434975" cy="427037"/>
            </a:xfrm>
            <a:custGeom>
              <a:avLst/>
              <a:gdLst>
                <a:gd name="T0" fmla="*/ 28 w 116"/>
                <a:gd name="T1" fmla="*/ 96 h 114"/>
                <a:gd name="T2" fmla="*/ 20 w 116"/>
                <a:gd name="T3" fmla="*/ 96 h 114"/>
                <a:gd name="T4" fmla="*/ 18 w 116"/>
                <a:gd name="T5" fmla="*/ 94 h 114"/>
                <a:gd name="T6" fmla="*/ 18 w 116"/>
                <a:gd name="T7" fmla="*/ 86 h 114"/>
                <a:gd name="T8" fmla="*/ 32 w 116"/>
                <a:gd name="T9" fmla="*/ 73 h 114"/>
                <a:gd name="T10" fmla="*/ 41 w 116"/>
                <a:gd name="T11" fmla="*/ 57 h 114"/>
                <a:gd name="T12" fmla="*/ 22 w 116"/>
                <a:gd name="T13" fmla="*/ 62 h 114"/>
                <a:gd name="T14" fmla="*/ 8 w 116"/>
                <a:gd name="T15" fmla="*/ 76 h 114"/>
                <a:gd name="T16" fmla="*/ 8 w 116"/>
                <a:gd name="T17" fmla="*/ 104 h 114"/>
                <a:gd name="T18" fmla="*/ 9 w 116"/>
                <a:gd name="T19" fmla="*/ 106 h 114"/>
                <a:gd name="T20" fmla="*/ 38 w 116"/>
                <a:gd name="T21" fmla="*/ 106 h 114"/>
                <a:gd name="T22" fmla="*/ 53 w 116"/>
                <a:gd name="T23" fmla="*/ 92 h 114"/>
                <a:gd name="T24" fmla="*/ 58 w 116"/>
                <a:gd name="T25" fmla="*/ 73 h 114"/>
                <a:gd name="T26" fmla="*/ 42 w 116"/>
                <a:gd name="T27" fmla="*/ 82 h 114"/>
                <a:gd name="T28" fmla="*/ 28 w 116"/>
                <a:gd name="T29" fmla="*/ 96 h 114"/>
                <a:gd name="T30" fmla="*/ 77 w 116"/>
                <a:gd name="T31" fmla="*/ 8 h 114"/>
                <a:gd name="T32" fmla="*/ 63 w 116"/>
                <a:gd name="T33" fmla="*/ 22 h 114"/>
                <a:gd name="T34" fmla="*/ 57 w 116"/>
                <a:gd name="T35" fmla="*/ 40 h 114"/>
                <a:gd name="T36" fmla="*/ 74 w 116"/>
                <a:gd name="T37" fmla="*/ 32 h 114"/>
                <a:gd name="T38" fmla="*/ 88 w 116"/>
                <a:gd name="T39" fmla="*/ 18 h 114"/>
                <a:gd name="T40" fmla="*/ 96 w 116"/>
                <a:gd name="T41" fmla="*/ 18 h 114"/>
                <a:gd name="T42" fmla="*/ 98 w 116"/>
                <a:gd name="T43" fmla="*/ 20 h 114"/>
                <a:gd name="T44" fmla="*/ 98 w 116"/>
                <a:gd name="T45" fmla="*/ 28 h 114"/>
                <a:gd name="T46" fmla="*/ 84 w 116"/>
                <a:gd name="T47" fmla="*/ 42 h 114"/>
                <a:gd name="T48" fmla="*/ 75 w 116"/>
                <a:gd name="T49" fmla="*/ 57 h 114"/>
                <a:gd name="T50" fmla="*/ 94 w 116"/>
                <a:gd name="T51" fmla="*/ 52 h 114"/>
                <a:gd name="T52" fmla="*/ 108 w 116"/>
                <a:gd name="T53" fmla="*/ 38 h 114"/>
                <a:gd name="T54" fmla="*/ 108 w 116"/>
                <a:gd name="T55" fmla="*/ 10 h 114"/>
                <a:gd name="T56" fmla="*/ 106 w 116"/>
                <a:gd name="T57" fmla="*/ 8 h 114"/>
                <a:gd name="T58" fmla="*/ 77 w 116"/>
                <a:gd name="T59" fmla="*/ 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14">
                  <a:moveTo>
                    <a:pt x="28" y="96"/>
                  </a:moveTo>
                  <a:cubicBezTo>
                    <a:pt x="26" y="98"/>
                    <a:pt x="22" y="98"/>
                    <a:pt x="20" y="96"/>
                  </a:cubicBezTo>
                  <a:cubicBezTo>
                    <a:pt x="18" y="94"/>
                    <a:pt x="18" y="94"/>
                    <a:pt x="18" y="94"/>
                  </a:cubicBezTo>
                  <a:cubicBezTo>
                    <a:pt x="16" y="92"/>
                    <a:pt x="16" y="88"/>
                    <a:pt x="18" y="86"/>
                  </a:cubicBezTo>
                  <a:cubicBezTo>
                    <a:pt x="32" y="73"/>
                    <a:pt x="32" y="73"/>
                    <a:pt x="32" y="73"/>
                  </a:cubicBezTo>
                  <a:cubicBezTo>
                    <a:pt x="33" y="71"/>
                    <a:pt x="38" y="65"/>
                    <a:pt x="41" y="57"/>
                  </a:cubicBezTo>
                  <a:cubicBezTo>
                    <a:pt x="34" y="55"/>
                    <a:pt x="27" y="57"/>
                    <a:pt x="22" y="62"/>
                  </a:cubicBezTo>
                  <a:cubicBezTo>
                    <a:pt x="8" y="76"/>
                    <a:pt x="8" y="76"/>
                    <a:pt x="8" y="76"/>
                  </a:cubicBezTo>
                  <a:cubicBezTo>
                    <a:pt x="0" y="84"/>
                    <a:pt x="0" y="97"/>
                    <a:pt x="8" y="104"/>
                  </a:cubicBezTo>
                  <a:cubicBezTo>
                    <a:pt x="9" y="106"/>
                    <a:pt x="9" y="106"/>
                    <a:pt x="9" y="106"/>
                  </a:cubicBezTo>
                  <a:cubicBezTo>
                    <a:pt x="17" y="114"/>
                    <a:pt x="30" y="114"/>
                    <a:pt x="38" y="106"/>
                  </a:cubicBezTo>
                  <a:cubicBezTo>
                    <a:pt x="53" y="92"/>
                    <a:pt x="53" y="92"/>
                    <a:pt x="53" y="92"/>
                  </a:cubicBezTo>
                  <a:cubicBezTo>
                    <a:pt x="58" y="87"/>
                    <a:pt x="60" y="80"/>
                    <a:pt x="58" y="73"/>
                  </a:cubicBezTo>
                  <a:cubicBezTo>
                    <a:pt x="52" y="76"/>
                    <a:pt x="46" y="79"/>
                    <a:pt x="42" y="82"/>
                  </a:cubicBezTo>
                  <a:lnTo>
                    <a:pt x="28" y="96"/>
                  </a:lnTo>
                  <a:close/>
                  <a:moveTo>
                    <a:pt x="77" y="8"/>
                  </a:moveTo>
                  <a:cubicBezTo>
                    <a:pt x="63" y="22"/>
                    <a:pt x="63" y="22"/>
                    <a:pt x="63" y="22"/>
                  </a:cubicBezTo>
                  <a:cubicBezTo>
                    <a:pt x="58" y="27"/>
                    <a:pt x="56" y="34"/>
                    <a:pt x="57" y="40"/>
                  </a:cubicBezTo>
                  <a:cubicBezTo>
                    <a:pt x="62" y="38"/>
                    <a:pt x="67" y="36"/>
                    <a:pt x="74" y="32"/>
                  </a:cubicBezTo>
                  <a:cubicBezTo>
                    <a:pt x="88" y="18"/>
                    <a:pt x="88" y="18"/>
                    <a:pt x="88" y="18"/>
                  </a:cubicBezTo>
                  <a:cubicBezTo>
                    <a:pt x="90" y="16"/>
                    <a:pt x="94" y="16"/>
                    <a:pt x="96" y="18"/>
                  </a:cubicBezTo>
                  <a:cubicBezTo>
                    <a:pt x="98" y="20"/>
                    <a:pt x="98" y="20"/>
                    <a:pt x="98" y="20"/>
                  </a:cubicBezTo>
                  <a:cubicBezTo>
                    <a:pt x="100" y="22"/>
                    <a:pt x="100" y="26"/>
                    <a:pt x="98" y="28"/>
                  </a:cubicBezTo>
                  <a:cubicBezTo>
                    <a:pt x="84" y="42"/>
                    <a:pt x="84" y="42"/>
                    <a:pt x="84" y="42"/>
                  </a:cubicBezTo>
                  <a:cubicBezTo>
                    <a:pt x="78" y="49"/>
                    <a:pt x="76" y="54"/>
                    <a:pt x="75" y="57"/>
                  </a:cubicBezTo>
                  <a:cubicBezTo>
                    <a:pt x="82" y="59"/>
                    <a:pt x="89" y="57"/>
                    <a:pt x="94" y="52"/>
                  </a:cubicBezTo>
                  <a:cubicBezTo>
                    <a:pt x="108" y="38"/>
                    <a:pt x="108" y="38"/>
                    <a:pt x="108" y="38"/>
                  </a:cubicBezTo>
                  <a:cubicBezTo>
                    <a:pt x="116" y="30"/>
                    <a:pt x="116" y="17"/>
                    <a:pt x="108" y="10"/>
                  </a:cubicBezTo>
                  <a:cubicBezTo>
                    <a:pt x="106" y="8"/>
                    <a:pt x="106" y="8"/>
                    <a:pt x="106" y="8"/>
                  </a:cubicBezTo>
                  <a:cubicBezTo>
                    <a:pt x="98" y="0"/>
                    <a:pt x="85" y="0"/>
                    <a:pt x="7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sp>
        <p:nvSpPr>
          <p:cNvPr id="47" name="Freeform 16"/>
          <p:cNvSpPr>
            <a:spLocks noChangeAspect="1" noEditPoints="1"/>
          </p:cNvSpPr>
          <p:nvPr/>
        </p:nvSpPr>
        <p:spPr bwMode="auto">
          <a:xfrm>
            <a:off x="3178677" y="2101447"/>
            <a:ext cx="510779" cy="675295"/>
          </a:xfrm>
          <a:custGeom>
            <a:avLst/>
            <a:gdLst>
              <a:gd name="T0" fmla="*/ 71 w 78"/>
              <a:gd name="T1" fmla="*/ 6 h 103"/>
              <a:gd name="T2" fmla="*/ 78 w 78"/>
              <a:gd name="T3" fmla="*/ 6 h 103"/>
              <a:gd name="T4" fmla="*/ 78 w 78"/>
              <a:gd name="T5" fmla="*/ 0 h 103"/>
              <a:gd name="T6" fmla="*/ 0 w 78"/>
              <a:gd name="T7" fmla="*/ 0 h 103"/>
              <a:gd name="T8" fmla="*/ 0 w 78"/>
              <a:gd name="T9" fmla="*/ 6 h 103"/>
              <a:gd name="T10" fmla="*/ 6 w 78"/>
              <a:gd name="T11" fmla="*/ 6 h 103"/>
              <a:gd name="T12" fmla="*/ 6 w 78"/>
              <a:gd name="T13" fmla="*/ 13 h 103"/>
              <a:gd name="T14" fmla="*/ 10 w 78"/>
              <a:gd name="T15" fmla="*/ 13 h 103"/>
              <a:gd name="T16" fmla="*/ 20 w 78"/>
              <a:gd name="T17" fmla="*/ 48 h 103"/>
              <a:gd name="T18" fmla="*/ 25 w 78"/>
              <a:gd name="T19" fmla="*/ 52 h 103"/>
              <a:gd name="T20" fmla="*/ 20 w 78"/>
              <a:gd name="T21" fmla="*/ 55 h 103"/>
              <a:gd name="T22" fmla="*/ 10 w 78"/>
              <a:gd name="T23" fmla="*/ 90 h 103"/>
              <a:gd name="T24" fmla="*/ 6 w 78"/>
              <a:gd name="T25" fmla="*/ 90 h 103"/>
              <a:gd name="T26" fmla="*/ 6 w 78"/>
              <a:gd name="T27" fmla="*/ 97 h 103"/>
              <a:gd name="T28" fmla="*/ 0 w 78"/>
              <a:gd name="T29" fmla="*/ 97 h 103"/>
              <a:gd name="T30" fmla="*/ 0 w 78"/>
              <a:gd name="T31" fmla="*/ 103 h 103"/>
              <a:gd name="T32" fmla="*/ 78 w 78"/>
              <a:gd name="T33" fmla="*/ 103 h 103"/>
              <a:gd name="T34" fmla="*/ 78 w 78"/>
              <a:gd name="T35" fmla="*/ 97 h 103"/>
              <a:gd name="T36" fmla="*/ 71 w 78"/>
              <a:gd name="T37" fmla="*/ 97 h 103"/>
              <a:gd name="T38" fmla="*/ 71 w 78"/>
              <a:gd name="T39" fmla="*/ 90 h 103"/>
              <a:gd name="T40" fmla="*/ 68 w 78"/>
              <a:gd name="T41" fmla="*/ 90 h 103"/>
              <a:gd name="T42" fmla="*/ 58 w 78"/>
              <a:gd name="T43" fmla="*/ 55 h 103"/>
              <a:gd name="T44" fmla="*/ 53 w 78"/>
              <a:gd name="T45" fmla="*/ 52 h 103"/>
              <a:gd name="T46" fmla="*/ 58 w 78"/>
              <a:gd name="T47" fmla="*/ 48 h 103"/>
              <a:gd name="T48" fmla="*/ 68 w 78"/>
              <a:gd name="T49" fmla="*/ 13 h 103"/>
              <a:gd name="T50" fmla="*/ 71 w 78"/>
              <a:gd name="T51" fmla="*/ 13 h 103"/>
              <a:gd name="T52" fmla="*/ 71 w 78"/>
              <a:gd name="T53" fmla="*/ 6 h 103"/>
              <a:gd name="T54" fmla="*/ 62 w 78"/>
              <a:gd name="T55" fmla="*/ 14 h 103"/>
              <a:gd name="T56" fmla="*/ 54 w 78"/>
              <a:gd name="T57" fmla="*/ 43 h 103"/>
              <a:gd name="T58" fmla="*/ 45 w 78"/>
              <a:gd name="T59" fmla="*/ 47 h 103"/>
              <a:gd name="T60" fmla="*/ 45 w 78"/>
              <a:gd name="T61" fmla="*/ 56 h 103"/>
              <a:gd name="T62" fmla="*/ 54 w 78"/>
              <a:gd name="T63" fmla="*/ 60 h 103"/>
              <a:gd name="T64" fmla="*/ 62 w 78"/>
              <a:gd name="T65" fmla="*/ 89 h 103"/>
              <a:gd name="T66" fmla="*/ 61 w 78"/>
              <a:gd name="T67" fmla="*/ 90 h 103"/>
              <a:gd name="T68" fmla="*/ 55 w 78"/>
              <a:gd name="T69" fmla="*/ 90 h 103"/>
              <a:gd name="T70" fmla="*/ 50 w 78"/>
              <a:gd name="T71" fmla="*/ 75 h 103"/>
              <a:gd name="T72" fmla="*/ 42 w 78"/>
              <a:gd name="T73" fmla="*/ 71 h 103"/>
              <a:gd name="T74" fmla="*/ 42 w 78"/>
              <a:gd name="T75" fmla="*/ 45 h 103"/>
              <a:gd name="T76" fmla="*/ 53 w 78"/>
              <a:gd name="T77" fmla="*/ 40 h 103"/>
              <a:gd name="T78" fmla="*/ 59 w 78"/>
              <a:gd name="T79" fmla="*/ 32 h 103"/>
              <a:gd name="T80" fmla="*/ 19 w 78"/>
              <a:gd name="T81" fmla="*/ 32 h 103"/>
              <a:gd name="T82" fmla="*/ 25 w 78"/>
              <a:gd name="T83" fmla="*/ 40 h 103"/>
              <a:gd name="T84" fmla="*/ 36 w 78"/>
              <a:gd name="T85" fmla="*/ 45 h 103"/>
              <a:gd name="T86" fmla="*/ 36 w 78"/>
              <a:gd name="T87" fmla="*/ 71 h 103"/>
              <a:gd name="T88" fmla="*/ 28 w 78"/>
              <a:gd name="T89" fmla="*/ 75 h 103"/>
              <a:gd name="T90" fmla="*/ 23 w 78"/>
              <a:gd name="T91" fmla="*/ 90 h 103"/>
              <a:gd name="T92" fmla="*/ 16 w 78"/>
              <a:gd name="T93" fmla="*/ 90 h 103"/>
              <a:gd name="T94" fmla="*/ 16 w 78"/>
              <a:gd name="T95" fmla="*/ 89 h 103"/>
              <a:gd name="T96" fmla="*/ 24 w 78"/>
              <a:gd name="T97" fmla="*/ 60 h 103"/>
              <a:gd name="T98" fmla="*/ 32 w 78"/>
              <a:gd name="T99" fmla="*/ 56 h 103"/>
              <a:gd name="T100" fmla="*/ 32 w 78"/>
              <a:gd name="T101" fmla="*/ 47 h 103"/>
              <a:gd name="T102" fmla="*/ 24 w 78"/>
              <a:gd name="T103" fmla="*/ 43 h 103"/>
              <a:gd name="T104" fmla="*/ 16 w 78"/>
              <a:gd name="T105" fmla="*/ 14 h 103"/>
              <a:gd name="T106" fmla="*/ 16 w 78"/>
              <a:gd name="T107" fmla="*/ 13 h 103"/>
              <a:gd name="T108" fmla="*/ 61 w 78"/>
              <a:gd name="T109" fmla="*/ 13 h 103"/>
              <a:gd name="T110" fmla="*/ 62 w 78"/>
              <a:gd name="T111"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 h="103">
                <a:moveTo>
                  <a:pt x="71" y="6"/>
                </a:moveTo>
                <a:cubicBezTo>
                  <a:pt x="78" y="6"/>
                  <a:pt x="78" y="6"/>
                  <a:pt x="78" y="6"/>
                </a:cubicBezTo>
                <a:cubicBezTo>
                  <a:pt x="78" y="0"/>
                  <a:pt x="78" y="0"/>
                  <a:pt x="78" y="0"/>
                </a:cubicBezTo>
                <a:cubicBezTo>
                  <a:pt x="0" y="0"/>
                  <a:pt x="0" y="0"/>
                  <a:pt x="0" y="0"/>
                </a:cubicBezTo>
                <a:cubicBezTo>
                  <a:pt x="0" y="6"/>
                  <a:pt x="0" y="6"/>
                  <a:pt x="0" y="6"/>
                </a:cubicBezTo>
                <a:cubicBezTo>
                  <a:pt x="6" y="6"/>
                  <a:pt x="6" y="6"/>
                  <a:pt x="6" y="6"/>
                </a:cubicBezTo>
                <a:cubicBezTo>
                  <a:pt x="6" y="13"/>
                  <a:pt x="6" y="13"/>
                  <a:pt x="6" y="13"/>
                </a:cubicBezTo>
                <a:cubicBezTo>
                  <a:pt x="10" y="13"/>
                  <a:pt x="10" y="13"/>
                  <a:pt x="10" y="13"/>
                </a:cubicBezTo>
                <a:cubicBezTo>
                  <a:pt x="5" y="25"/>
                  <a:pt x="9" y="40"/>
                  <a:pt x="20" y="48"/>
                </a:cubicBezTo>
                <a:cubicBezTo>
                  <a:pt x="21" y="50"/>
                  <a:pt x="23" y="51"/>
                  <a:pt x="25" y="52"/>
                </a:cubicBezTo>
                <a:cubicBezTo>
                  <a:pt x="23" y="52"/>
                  <a:pt x="21" y="53"/>
                  <a:pt x="20" y="55"/>
                </a:cubicBezTo>
                <a:cubicBezTo>
                  <a:pt x="9" y="63"/>
                  <a:pt x="5" y="78"/>
                  <a:pt x="10" y="90"/>
                </a:cubicBezTo>
                <a:cubicBezTo>
                  <a:pt x="6" y="90"/>
                  <a:pt x="6" y="90"/>
                  <a:pt x="6" y="90"/>
                </a:cubicBezTo>
                <a:cubicBezTo>
                  <a:pt x="6" y="97"/>
                  <a:pt x="6" y="97"/>
                  <a:pt x="6" y="97"/>
                </a:cubicBezTo>
                <a:cubicBezTo>
                  <a:pt x="0" y="97"/>
                  <a:pt x="0" y="97"/>
                  <a:pt x="0" y="97"/>
                </a:cubicBezTo>
                <a:cubicBezTo>
                  <a:pt x="0" y="103"/>
                  <a:pt x="0" y="103"/>
                  <a:pt x="0" y="103"/>
                </a:cubicBezTo>
                <a:cubicBezTo>
                  <a:pt x="78" y="103"/>
                  <a:pt x="78" y="103"/>
                  <a:pt x="78" y="103"/>
                </a:cubicBezTo>
                <a:cubicBezTo>
                  <a:pt x="78" y="97"/>
                  <a:pt x="78" y="97"/>
                  <a:pt x="78" y="97"/>
                </a:cubicBezTo>
                <a:cubicBezTo>
                  <a:pt x="71" y="97"/>
                  <a:pt x="71" y="97"/>
                  <a:pt x="71" y="97"/>
                </a:cubicBezTo>
                <a:cubicBezTo>
                  <a:pt x="71" y="90"/>
                  <a:pt x="71" y="90"/>
                  <a:pt x="71" y="90"/>
                </a:cubicBezTo>
                <a:cubicBezTo>
                  <a:pt x="68" y="90"/>
                  <a:pt x="68" y="90"/>
                  <a:pt x="68" y="90"/>
                </a:cubicBezTo>
                <a:cubicBezTo>
                  <a:pt x="73" y="78"/>
                  <a:pt x="69" y="63"/>
                  <a:pt x="58" y="55"/>
                </a:cubicBezTo>
                <a:cubicBezTo>
                  <a:pt x="56" y="53"/>
                  <a:pt x="54" y="52"/>
                  <a:pt x="53" y="52"/>
                </a:cubicBezTo>
                <a:cubicBezTo>
                  <a:pt x="54" y="51"/>
                  <a:pt x="56" y="50"/>
                  <a:pt x="58" y="48"/>
                </a:cubicBezTo>
                <a:cubicBezTo>
                  <a:pt x="69" y="40"/>
                  <a:pt x="73" y="25"/>
                  <a:pt x="68" y="13"/>
                </a:cubicBezTo>
                <a:cubicBezTo>
                  <a:pt x="71" y="13"/>
                  <a:pt x="71" y="13"/>
                  <a:pt x="71" y="13"/>
                </a:cubicBezTo>
                <a:lnTo>
                  <a:pt x="71" y="6"/>
                </a:lnTo>
                <a:close/>
                <a:moveTo>
                  <a:pt x="62" y="14"/>
                </a:moveTo>
                <a:cubicBezTo>
                  <a:pt x="66" y="24"/>
                  <a:pt x="63" y="36"/>
                  <a:pt x="54" y="43"/>
                </a:cubicBezTo>
                <a:cubicBezTo>
                  <a:pt x="51" y="45"/>
                  <a:pt x="48" y="47"/>
                  <a:pt x="45" y="47"/>
                </a:cubicBezTo>
                <a:cubicBezTo>
                  <a:pt x="45" y="56"/>
                  <a:pt x="45" y="56"/>
                  <a:pt x="45" y="56"/>
                </a:cubicBezTo>
                <a:cubicBezTo>
                  <a:pt x="48" y="57"/>
                  <a:pt x="51" y="58"/>
                  <a:pt x="54" y="60"/>
                </a:cubicBezTo>
                <a:cubicBezTo>
                  <a:pt x="63" y="67"/>
                  <a:pt x="66" y="79"/>
                  <a:pt x="62" y="89"/>
                </a:cubicBezTo>
                <a:cubicBezTo>
                  <a:pt x="61" y="90"/>
                  <a:pt x="61" y="90"/>
                  <a:pt x="61" y="90"/>
                </a:cubicBezTo>
                <a:cubicBezTo>
                  <a:pt x="55" y="90"/>
                  <a:pt x="55" y="90"/>
                  <a:pt x="55" y="90"/>
                </a:cubicBezTo>
                <a:cubicBezTo>
                  <a:pt x="56" y="85"/>
                  <a:pt x="54" y="79"/>
                  <a:pt x="50" y="75"/>
                </a:cubicBezTo>
                <a:cubicBezTo>
                  <a:pt x="47" y="73"/>
                  <a:pt x="45" y="72"/>
                  <a:pt x="42" y="71"/>
                </a:cubicBezTo>
                <a:cubicBezTo>
                  <a:pt x="42" y="45"/>
                  <a:pt x="42" y="45"/>
                  <a:pt x="42" y="45"/>
                </a:cubicBezTo>
                <a:cubicBezTo>
                  <a:pt x="46" y="44"/>
                  <a:pt x="50" y="43"/>
                  <a:pt x="53" y="40"/>
                </a:cubicBezTo>
                <a:cubicBezTo>
                  <a:pt x="55" y="38"/>
                  <a:pt x="57" y="35"/>
                  <a:pt x="59" y="32"/>
                </a:cubicBezTo>
                <a:cubicBezTo>
                  <a:pt x="19" y="32"/>
                  <a:pt x="19" y="32"/>
                  <a:pt x="19" y="32"/>
                </a:cubicBezTo>
                <a:cubicBezTo>
                  <a:pt x="20" y="35"/>
                  <a:pt x="22" y="38"/>
                  <a:pt x="25" y="40"/>
                </a:cubicBezTo>
                <a:cubicBezTo>
                  <a:pt x="28" y="43"/>
                  <a:pt x="32" y="44"/>
                  <a:pt x="36" y="45"/>
                </a:cubicBezTo>
                <a:cubicBezTo>
                  <a:pt x="36" y="71"/>
                  <a:pt x="36" y="71"/>
                  <a:pt x="36" y="71"/>
                </a:cubicBezTo>
                <a:cubicBezTo>
                  <a:pt x="33" y="72"/>
                  <a:pt x="30" y="73"/>
                  <a:pt x="28" y="75"/>
                </a:cubicBezTo>
                <a:cubicBezTo>
                  <a:pt x="24" y="79"/>
                  <a:pt x="22" y="85"/>
                  <a:pt x="23" y="90"/>
                </a:cubicBezTo>
                <a:cubicBezTo>
                  <a:pt x="16" y="90"/>
                  <a:pt x="16" y="90"/>
                  <a:pt x="16" y="90"/>
                </a:cubicBezTo>
                <a:cubicBezTo>
                  <a:pt x="16" y="89"/>
                  <a:pt x="16" y="89"/>
                  <a:pt x="16" y="89"/>
                </a:cubicBezTo>
                <a:cubicBezTo>
                  <a:pt x="12" y="79"/>
                  <a:pt x="15" y="67"/>
                  <a:pt x="24" y="60"/>
                </a:cubicBezTo>
                <a:cubicBezTo>
                  <a:pt x="26" y="58"/>
                  <a:pt x="29" y="57"/>
                  <a:pt x="32" y="56"/>
                </a:cubicBezTo>
                <a:cubicBezTo>
                  <a:pt x="32" y="47"/>
                  <a:pt x="32" y="47"/>
                  <a:pt x="32" y="47"/>
                </a:cubicBezTo>
                <a:cubicBezTo>
                  <a:pt x="29" y="47"/>
                  <a:pt x="26" y="45"/>
                  <a:pt x="24" y="43"/>
                </a:cubicBezTo>
                <a:cubicBezTo>
                  <a:pt x="15" y="36"/>
                  <a:pt x="12" y="24"/>
                  <a:pt x="16" y="14"/>
                </a:cubicBezTo>
                <a:cubicBezTo>
                  <a:pt x="16" y="13"/>
                  <a:pt x="16" y="13"/>
                  <a:pt x="16" y="13"/>
                </a:cubicBezTo>
                <a:cubicBezTo>
                  <a:pt x="61" y="13"/>
                  <a:pt x="61" y="13"/>
                  <a:pt x="61" y="13"/>
                </a:cubicBezTo>
                <a:lnTo>
                  <a:pt x="62" y="14"/>
                </a:lnTo>
                <a:close/>
              </a:path>
            </a:pathLst>
          </a:custGeom>
          <a:solidFill>
            <a:srgbClr val="F8F8F8"/>
          </a:solidFill>
          <a:ln>
            <a:noFill/>
          </a:ln>
        </p:spPr>
        <p:txBody>
          <a:bodyPr/>
          <a:lstStyle/>
          <a:p>
            <a:endParaRPr lang="zh-CN" altLang="en-US">
              <a:solidFill>
                <a:prstClr val="black"/>
              </a:solidFill>
            </a:endParaRPr>
          </a:p>
        </p:txBody>
      </p:sp>
      <p:grpSp>
        <p:nvGrpSpPr>
          <p:cNvPr id="52" name="组合 50"/>
          <p:cNvGrpSpPr>
            <a:grpSpLocks noChangeAspect="1"/>
          </p:cNvGrpSpPr>
          <p:nvPr/>
        </p:nvGrpSpPr>
        <p:grpSpPr>
          <a:xfrm>
            <a:off x="4366968" y="2071998"/>
            <a:ext cx="544991" cy="696543"/>
            <a:chOff x="0" y="0"/>
            <a:chExt cx="563562" cy="720725"/>
          </a:xfrm>
        </p:grpSpPr>
        <p:sp>
          <p:nvSpPr>
            <p:cNvPr id="53"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a:p>
          </p:txBody>
        </p:sp>
        <p:sp>
          <p:nvSpPr>
            <p:cNvPr id="54"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a:p>
          </p:txBody>
        </p:sp>
        <p:sp>
          <p:nvSpPr>
            <p:cNvPr id="55"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a:p>
          </p:txBody>
        </p:sp>
      </p:grpSp>
      <p:sp>
        <p:nvSpPr>
          <p:cNvPr id="56" name="Freeform 8"/>
          <p:cNvSpPr>
            <a:spLocks noChangeAspect="1" noEditPoints="1"/>
          </p:cNvSpPr>
          <p:nvPr/>
        </p:nvSpPr>
        <p:spPr bwMode="auto">
          <a:xfrm>
            <a:off x="5551269" y="2165267"/>
            <a:ext cx="587183" cy="576137"/>
          </a:xfrm>
          <a:custGeom>
            <a:avLst/>
            <a:gdLst>
              <a:gd name="T0" fmla="*/ 170 w 648"/>
              <a:gd name="T1" fmla="*/ 280 h 639"/>
              <a:gd name="T2" fmla="*/ 226 w 648"/>
              <a:gd name="T3" fmla="*/ 183 h 639"/>
              <a:gd name="T4" fmla="*/ 240 w 648"/>
              <a:gd name="T5" fmla="*/ 167 h 639"/>
              <a:gd name="T6" fmla="*/ 366 w 648"/>
              <a:gd name="T7" fmla="*/ 177 h 639"/>
              <a:gd name="T8" fmla="*/ 359 w 648"/>
              <a:gd name="T9" fmla="*/ 162 h 639"/>
              <a:gd name="T10" fmla="*/ 388 w 648"/>
              <a:gd name="T11" fmla="*/ 153 h 639"/>
              <a:gd name="T12" fmla="*/ 408 w 648"/>
              <a:gd name="T13" fmla="*/ 154 h 639"/>
              <a:gd name="T14" fmla="*/ 402 w 648"/>
              <a:gd name="T15" fmla="*/ 183 h 639"/>
              <a:gd name="T16" fmla="*/ 391 w 648"/>
              <a:gd name="T17" fmla="*/ 199 h 639"/>
              <a:gd name="T18" fmla="*/ 319 w 648"/>
              <a:gd name="T19" fmla="*/ 265 h 639"/>
              <a:gd name="T20" fmla="*/ 318 w 648"/>
              <a:gd name="T21" fmla="*/ 266 h 639"/>
              <a:gd name="T22" fmla="*/ 616 w 648"/>
              <a:gd name="T23" fmla="*/ 615 h 639"/>
              <a:gd name="T24" fmla="*/ 497 w 648"/>
              <a:gd name="T25" fmla="*/ 615 h 639"/>
              <a:gd name="T26" fmla="*/ 272 w 648"/>
              <a:gd name="T27" fmla="*/ 546 h 639"/>
              <a:gd name="T28" fmla="*/ 272 w 648"/>
              <a:gd name="T29" fmla="*/ 0 h 639"/>
              <a:gd name="T30" fmla="*/ 515 w 648"/>
              <a:gd name="T31" fmla="*/ 397 h 639"/>
              <a:gd name="T32" fmla="*/ 616 w 648"/>
              <a:gd name="T33" fmla="*/ 615 h 639"/>
              <a:gd name="T34" fmla="*/ 272 w 648"/>
              <a:gd name="T35" fmla="*/ 511 h 639"/>
              <a:gd name="T36" fmla="*/ 272 w 648"/>
              <a:gd name="T37" fmla="*/ 35 h 639"/>
              <a:gd name="T38" fmla="*/ 272 w 648"/>
              <a:gd name="T39" fmla="*/ 511 h 639"/>
              <a:gd name="T40" fmla="*/ 445 w 648"/>
              <a:gd name="T41" fmla="*/ 391 h 639"/>
              <a:gd name="T42" fmla="*/ 409 w 648"/>
              <a:gd name="T43" fmla="*/ 401 h 639"/>
              <a:gd name="T44" fmla="*/ 338 w 648"/>
              <a:gd name="T45" fmla="*/ 401 h 639"/>
              <a:gd name="T46" fmla="*/ 266 w 648"/>
              <a:gd name="T47" fmla="*/ 401 h 639"/>
              <a:gd name="T48" fmla="*/ 194 w 648"/>
              <a:gd name="T49" fmla="*/ 401 h 639"/>
              <a:gd name="T50" fmla="*/ 111 w 648"/>
              <a:gd name="T51" fmla="*/ 401 h 639"/>
              <a:gd name="T52" fmla="*/ 100 w 648"/>
              <a:gd name="T53" fmla="*/ 391 h 639"/>
              <a:gd name="T54" fmla="*/ 111 w 648"/>
              <a:gd name="T55" fmla="*/ 145 h 639"/>
              <a:gd name="T56" fmla="*/ 122 w 648"/>
              <a:gd name="T57" fmla="*/ 380 h 639"/>
              <a:gd name="T58" fmla="*/ 152 w 648"/>
              <a:gd name="T59" fmla="*/ 331 h 639"/>
              <a:gd name="T60" fmla="*/ 183 w 648"/>
              <a:gd name="T61" fmla="*/ 320 h 639"/>
              <a:gd name="T62" fmla="*/ 194 w 648"/>
              <a:gd name="T63" fmla="*/ 380 h 639"/>
              <a:gd name="T64" fmla="*/ 224 w 648"/>
              <a:gd name="T65" fmla="*/ 256 h 639"/>
              <a:gd name="T66" fmla="*/ 255 w 648"/>
              <a:gd name="T67" fmla="*/ 245 h 639"/>
              <a:gd name="T68" fmla="*/ 266 w 648"/>
              <a:gd name="T69" fmla="*/ 380 h 639"/>
              <a:gd name="T70" fmla="*/ 296 w 648"/>
              <a:gd name="T71" fmla="*/ 292 h 639"/>
              <a:gd name="T72" fmla="*/ 327 w 648"/>
              <a:gd name="T73" fmla="*/ 282 h 639"/>
              <a:gd name="T74" fmla="*/ 338 w 648"/>
              <a:gd name="T75" fmla="*/ 380 h 639"/>
              <a:gd name="T76" fmla="*/ 368 w 648"/>
              <a:gd name="T77" fmla="*/ 231 h 639"/>
              <a:gd name="T78" fmla="*/ 399 w 648"/>
              <a:gd name="T79" fmla="*/ 220 h 639"/>
              <a:gd name="T80" fmla="*/ 409 w 648"/>
              <a:gd name="T81" fmla="*/ 38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8" h="639">
                <a:moveTo>
                  <a:pt x="242" y="199"/>
                </a:moveTo>
                <a:lnTo>
                  <a:pt x="170" y="280"/>
                </a:lnTo>
                <a:lnTo>
                  <a:pt x="153" y="266"/>
                </a:lnTo>
                <a:lnTo>
                  <a:pt x="226" y="183"/>
                </a:lnTo>
                <a:lnTo>
                  <a:pt x="226" y="183"/>
                </a:lnTo>
                <a:lnTo>
                  <a:pt x="240" y="167"/>
                </a:lnTo>
                <a:lnTo>
                  <a:pt x="316" y="234"/>
                </a:lnTo>
                <a:lnTo>
                  <a:pt x="366" y="177"/>
                </a:lnTo>
                <a:lnTo>
                  <a:pt x="357" y="169"/>
                </a:lnTo>
                <a:cubicBezTo>
                  <a:pt x="354" y="167"/>
                  <a:pt x="355" y="163"/>
                  <a:pt x="359" y="162"/>
                </a:cubicBezTo>
                <a:lnTo>
                  <a:pt x="373" y="158"/>
                </a:lnTo>
                <a:cubicBezTo>
                  <a:pt x="377" y="156"/>
                  <a:pt x="384" y="154"/>
                  <a:pt x="388" y="153"/>
                </a:cubicBezTo>
                <a:lnTo>
                  <a:pt x="402" y="149"/>
                </a:lnTo>
                <a:cubicBezTo>
                  <a:pt x="406" y="147"/>
                  <a:pt x="409" y="150"/>
                  <a:pt x="408" y="154"/>
                </a:cubicBezTo>
                <a:lnTo>
                  <a:pt x="405" y="167"/>
                </a:lnTo>
                <a:cubicBezTo>
                  <a:pt x="404" y="172"/>
                  <a:pt x="402" y="179"/>
                  <a:pt x="402" y="183"/>
                </a:cubicBezTo>
                <a:lnTo>
                  <a:pt x="399" y="196"/>
                </a:lnTo>
                <a:cubicBezTo>
                  <a:pt x="398" y="200"/>
                  <a:pt x="395" y="202"/>
                  <a:pt x="391" y="199"/>
                </a:cubicBezTo>
                <a:lnTo>
                  <a:pt x="383" y="192"/>
                </a:lnTo>
                <a:lnTo>
                  <a:pt x="319" y="265"/>
                </a:lnTo>
                <a:lnTo>
                  <a:pt x="319" y="265"/>
                </a:lnTo>
                <a:lnTo>
                  <a:pt x="318" y="266"/>
                </a:lnTo>
                <a:lnTo>
                  <a:pt x="242" y="199"/>
                </a:lnTo>
                <a:close/>
                <a:moveTo>
                  <a:pt x="616" y="615"/>
                </a:moveTo>
                <a:cubicBezTo>
                  <a:pt x="599" y="631"/>
                  <a:pt x="578" y="639"/>
                  <a:pt x="556" y="639"/>
                </a:cubicBezTo>
                <a:cubicBezTo>
                  <a:pt x="535" y="639"/>
                  <a:pt x="513" y="631"/>
                  <a:pt x="497" y="615"/>
                </a:cubicBezTo>
                <a:lnTo>
                  <a:pt x="396" y="516"/>
                </a:lnTo>
                <a:cubicBezTo>
                  <a:pt x="359" y="535"/>
                  <a:pt x="317" y="546"/>
                  <a:pt x="272" y="546"/>
                </a:cubicBezTo>
                <a:cubicBezTo>
                  <a:pt x="122" y="546"/>
                  <a:pt x="0" y="424"/>
                  <a:pt x="0" y="273"/>
                </a:cubicBezTo>
                <a:cubicBezTo>
                  <a:pt x="0" y="123"/>
                  <a:pt x="122" y="0"/>
                  <a:pt x="272" y="0"/>
                </a:cubicBezTo>
                <a:cubicBezTo>
                  <a:pt x="423" y="0"/>
                  <a:pt x="545" y="123"/>
                  <a:pt x="545" y="273"/>
                </a:cubicBezTo>
                <a:cubicBezTo>
                  <a:pt x="545" y="318"/>
                  <a:pt x="534" y="360"/>
                  <a:pt x="515" y="397"/>
                </a:cubicBezTo>
                <a:lnTo>
                  <a:pt x="616" y="496"/>
                </a:lnTo>
                <a:cubicBezTo>
                  <a:pt x="648" y="529"/>
                  <a:pt x="648" y="582"/>
                  <a:pt x="616" y="615"/>
                </a:cubicBezTo>
                <a:close/>
                <a:moveTo>
                  <a:pt x="272" y="511"/>
                </a:moveTo>
                <a:lnTo>
                  <a:pt x="272" y="511"/>
                </a:lnTo>
                <a:cubicBezTo>
                  <a:pt x="404" y="511"/>
                  <a:pt x="510" y="405"/>
                  <a:pt x="510" y="273"/>
                </a:cubicBezTo>
                <a:cubicBezTo>
                  <a:pt x="510" y="142"/>
                  <a:pt x="404" y="35"/>
                  <a:pt x="272" y="35"/>
                </a:cubicBezTo>
                <a:cubicBezTo>
                  <a:pt x="141" y="35"/>
                  <a:pt x="35" y="142"/>
                  <a:pt x="35" y="273"/>
                </a:cubicBezTo>
                <a:cubicBezTo>
                  <a:pt x="35" y="405"/>
                  <a:pt x="141" y="511"/>
                  <a:pt x="272" y="511"/>
                </a:cubicBezTo>
                <a:close/>
                <a:moveTo>
                  <a:pt x="434" y="380"/>
                </a:moveTo>
                <a:cubicBezTo>
                  <a:pt x="440" y="380"/>
                  <a:pt x="445" y="385"/>
                  <a:pt x="445" y="391"/>
                </a:cubicBezTo>
                <a:cubicBezTo>
                  <a:pt x="445" y="397"/>
                  <a:pt x="440" y="401"/>
                  <a:pt x="434" y="401"/>
                </a:cubicBezTo>
                <a:lnTo>
                  <a:pt x="409" y="401"/>
                </a:lnTo>
                <a:lnTo>
                  <a:pt x="368" y="401"/>
                </a:lnTo>
                <a:lnTo>
                  <a:pt x="338" y="401"/>
                </a:lnTo>
                <a:lnTo>
                  <a:pt x="296" y="401"/>
                </a:lnTo>
                <a:lnTo>
                  <a:pt x="266" y="401"/>
                </a:lnTo>
                <a:lnTo>
                  <a:pt x="224" y="401"/>
                </a:lnTo>
                <a:lnTo>
                  <a:pt x="194" y="401"/>
                </a:lnTo>
                <a:lnTo>
                  <a:pt x="152" y="401"/>
                </a:lnTo>
                <a:lnTo>
                  <a:pt x="111" y="401"/>
                </a:lnTo>
                <a:lnTo>
                  <a:pt x="111" y="401"/>
                </a:lnTo>
                <a:cubicBezTo>
                  <a:pt x="105" y="401"/>
                  <a:pt x="100" y="397"/>
                  <a:pt x="100" y="391"/>
                </a:cubicBezTo>
                <a:lnTo>
                  <a:pt x="100" y="155"/>
                </a:lnTo>
                <a:cubicBezTo>
                  <a:pt x="100" y="150"/>
                  <a:pt x="105" y="145"/>
                  <a:pt x="111" y="145"/>
                </a:cubicBezTo>
                <a:cubicBezTo>
                  <a:pt x="117" y="145"/>
                  <a:pt x="121" y="150"/>
                  <a:pt x="121" y="155"/>
                </a:cubicBezTo>
                <a:lnTo>
                  <a:pt x="122" y="380"/>
                </a:lnTo>
                <a:lnTo>
                  <a:pt x="152" y="380"/>
                </a:lnTo>
                <a:lnTo>
                  <a:pt x="152" y="331"/>
                </a:lnTo>
                <a:cubicBezTo>
                  <a:pt x="152" y="325"/>
                  <a:pt x="157" y="320"/>
                  <a:pt x="163" y="320"/>
                </a:cubicBezTo>
                <a:lnTo>
                  <a:pt x="183" y="320"/>
                </a:lnTo>
                <a:cubicBezTo>
                  <a:pt x="189" y="320"/>
                  <a:pt x="194" y="325"/>
                  <a:pt x="194" y="331"/>
                </a:cubicBezTo>
                <a:lnTo>
                  <a:pt x="194" y="380"/>
                </a:lnTo>
                <a:lnTo>
                  <a:pt x="224" y="380"/>
                </a:lnTo>
                <a:lnTo>
                  <a:pt x="224" y="256"/>
                </a:lnTo>
                <a:cubicBezTo>
                  <a:pt x="224" y="250"/>
                  <a:pt x="229" y="245"/>
                  <a:pt x="235" y="245"/>
                </a:cubicBezTo>
                <a:lnTo>
                  <a:pt x="255" y="245"/>
                </a:lnTo>
                <a:cubicBezTo>
                  <a:pt x="261" y="245"/>
                  <a:pt x="266" y="250"/>
                  <a:pt x="266" y="256"/>
                </a:cubicBezTo>
                <a:lnTo>
                  <a:pt x="266" y="380"/>
                </a:lnTo>
                <a:lnTo>
                  <a:pt x="296" y="380"/>
                </a:lnTo>
                <a:lnTo>
                  <a:pt x="296" y="292"/>
                </a:lnTo>
                <a:cubicBezTo>
                  <a:pt x="296" y="286"/>
                  <a:pt x="300" y="282"/>
                  <a:pt x="307" y="282"/>
                </a:cubicBezTo>
                <a:lnTo>
                  <a:pt x="327" y="282"/>
                </a:lnTo>
                <a:cubicBezTo>
                  <a:pt x="333" y="282"/>
                  <a:pt x="338" y="286"/>
                  <a:pt x="338" y="292"/>
                </a:cubicBezTo>
                <a:lnTo>
                  <a:pt x="338" y="380"/>
                </a:lnTo>
                <a:lnTo>
                  <a:pt x="368" y="380"/>
                </a:lnTo>
                <a:lnTo>
                  <a:pt x="368" y="231"/>
                </a:lnTo>
                <a:cubicBezTo>
                  <a:pt x="368" y="225"/>
                  <a:pt x="372" y="220"/>
                  <a:pt x="378" y="220"/>
                </a:cubicBezTo>
                <a:lnTo>
                  <a:pt x="399" y="220"/>
                </a:lnTo>
                <a:cubicBezTo>
                  <a:pt x="405" y="220"/>
                  <a:pt x="409" y="225"/>
                  <a:pt x="409" y="231"/>
                </a:cubicBezTo>
                <a:lnTo>
                  <a:pt x="409" y="380"/>
                </a:lnTo>
                <a:lnTo>
                  <a:pt x="434" y="380"/>
                </a:lnTo>
                <a:close/>
              </a:path>
            </a:pathLst>
          </a:custGeom>
          <a:solidFill>
            <a:srgbClr val="C1CBE6"/>
          </a:solidFill>
          <a:ln>
            <a:noFill/>
          </a:ln>
        </p:spPr>
        <p:txBody>
          <a:bodyPr vert="horz" wrap="square" lIns="50537" tIns="25268" rIns="50537" bIns="25268" numCol="1" anchor="t" anchorCtr="0" compatLnSpc="1"/>
          <a:lstStyle/>
          <a:p>
            <a:endParaRPr lang="zh-CN" altLang="en-US"/>
          </a:p>
        </p:txBody>
      </p:sp>
      <p:grpSp>
        <p:nvGrpSpPr>
          <p:cNvPr id="58" name="组合 10"/>
          <p:cNvGrpSpPr>
            <a:grpSpLocks noChangeAspect="1"/>
          </p:cNvGrpSpPr>
          <p:nvPr/>
        </p:nvGrpSpPr>
        <p:grpSpPr>
          <a:xfrm>
            <a:off x="6782373" y="2196965"/>
            <a:ext cx="524556" cy="511847"/>
            <a:chOff x="6784975" y="2629807"/>
            <a:chExt cx="461963" cy="450850"/>
          </a:xfrm>
          <a:solidFill>
            <a:srgbClr val="357879"/>
          </a:solidFill>
        </p:grpSpPr>
        <p:sp>
          <p:nvSpPr>
            <p:cNvPr id="59" name="Freeform 13"/>
            <p:cNvSpPr/>
            <p:nvPr/>
          </p:nvSpPr>
          <p:spPr bwMode="auto">
            <a:xfrm>
              <a:off x="7029450" y="2967945"/>
              <a:ext cx="71438" cy="104775"/>
            </a:xfrm>
            <a:custGeom>
              <a:avLst/>
              <a:gdLst>
                <a:gd name="T0" fmla="*/ 0 w 19"/>
                <a:gd name="T1" fmla="*/ 0 h 28"/>
                <a:gd name="T2" fmla="*/ 0 w 19"/>
                <a:gd name="T3" fmla="*/ 28 h 28"/>
                <a:gd name="T4" fmla="*/ 19 w 19"/>
                <a:gd name="T5" fmla="*/ 4 h 28"/>
                <a:gd name="T6" fmla="*/ 0 w 19"/>
                <a:gd name="T7" fmla="*/ 0 h 28"/>
              </a:gdLst>
              <a:ahLst/>
              <a:cxnLst>
                <a:cxn ang="0">
                  <a:pos x="T0" y="T1"/>
                </a:cxn>
                <a:cxn ang="0">
                  <a:pos x="T2" y="T3"/>
                </a:cxn>
                <a:cxn ang="0">
                  <a:pos x="T4" y="T5"/>
                </a:cxn>
                <a:cxn ang="0">
                  <a:pos x="T6" y="T7"/>
                </a:cxn>
              </a:cxnLst>
              <a:rect l="0" t="0" r="r" b="b"/>
              <a:pathLst>
                <a:path w="19" h="28">
                  <a:moveTo>
                    <a:pt x="0" y="0"/>
                  </a:moveTo>
                  <a:cubicBezTo>
                    <a:pt x="0" y="28"/>
                    <a:pt x="0" y="28"/>
                    <a:pt x="0" y="28"/>
                  </a:cubicBezTo>
                  <a:cubicBezTo>
                    <a:pt x="7" y="25"/>
                    <a:pt x="14" y="16"/>
                    <a:pt x="19" y="4"/>
                  </a:cubicBezTo>
                  <a:cubicBezTo>
                    <a:pt x="13" y="2"/>
                    <a:pt x="6" y="0"/>
                    <a:pt x="0" y="0"/>
                  </a:cubicBezTo>
                  <a:close/>
                </a:path>
              </a:pathLst>
            </a:custGeom>
            <a:solidFill>
              <a:schemeClr val="bg1"/>
            </a:solidFill>
            <a:ln>
              <a:noFill/>
            </a:ln>
          </p:spPr>
          <p:txBody>
            <a:bodyPr/>
            <a:lstStyle/>
            <a:p>
              <a:pPr defTabSz="671830">
                <a:defRPr/>
              </a:pPr>
              <a:endParaRPr lang="zh-CN" altLang="en-US" sz="1325"/>
            </a:p>
          </p:txBody>
        </p:sp>
        <p:sp>
          <p:nvSpPr>
            <p:cNvPr id="60" name="Freeform 14"/>
            <p:cNvSpPr/>
            <p:nvPr/>
          </p:nvSpPr>
          <p:spPr bwMode="auto">
            <a:xfrm>
              <a:off x="7029450" y="2863170"/>
              <a:ext cx="90488" cy="96838"/>
            </a:xfrm>
            <a:custGeom>
              <a:avLst/>
              <a:gdLst>
                <a:gd name="T0" fmla="*/ 24 w 24"/>
                <a:gd name="T1" fmla="*/ 0 h 26"/>
                <a:gd name="T2" fmla="*/ 0 w 24"/>
                <a:gd name="T3" fmla="*/ 0 h 26"/>
                <a:gd name="T4" fmla="*/ 0 w 24"/>
                <a:gd name="T5" fmla="*/ 21 h 26"/>
                <a:gd name="T6" fmla="*/ 21 w 24"/>
                <a:gd name="T7" fmla="*/ 26 h 26"/>
                <a:gd name="T8" fmla="*/ 24 w 24"/>
                <a:gd name="T9" fmla="*/ 0 h 26"/>
              </a:gdLst>
              <a:ahLst/>
              <a:cxnLst>
                <a:cxn ang="0">
                  <a:pos x="T0" y="T1"/>
                </a:cxn>
                <a:cxn ang="0">
                  <a:pos x="T2" y="T3"/>
                </a:cxn>
                <a:cxn ang="0">
                  <a:pos x="T4" y="T5"/>
                </a:cxn>
                <a:cxn ang="0">
                  <a:pos x="T6" y="T7"/>
                </a:cxn>
                <a:cxn ang="0">
                  <a:pos x="T8" y="T9"/>
                </a:cxn>
              </a:cxnLst>
              <a:rect l="0" t="0" r="r" b="b"/>
              <a:pathLst>
                <a:path w="24" h="26">
                  <a:moveTo>
                    <a:pt x="24" y="0"/>
                  </a:moveTo>
                  <a:cubicBezTo>
                    <a:pt x="0" y="0"/>
                    <a:pt x="0" y="0"/>
                    <a:pt x="0" y="0"/>
                  </a:cubicBezTo>
                  <a:cubicBezTo>
                    <a:pt x="0" y="21"/>
                    <a:pt x="0" y="21"/>
                    <a:pt x="0" y="21"/>
                  </a:cubicBezTo>
                  <a:cubicBezTo>
                    <a:pt x="7" y="21"/>
                    <a:pt x="14" y="23"/>
                    <a:pt x="21" y="26"/>
                  </a:cubicBezTo>
                  <a:cubicBezTo>
                    <a:pt x="23" y="18"/>
                    <a:pt x="24" y="9"/>
                    <a:pt x="24" y="0"/>
                  </a:cubicBezTo>
                  <a:close/>
                </a:path>
              </a:pathLst>
            </a:custGeom>
            <a:solidFill>
              <a:schemeClr val="bg1"/>
            </a:solidFill>
            <a:ln>
              <a:noFill/>
            </a:ln>
          </p:spPr>
          <p:txBody>
            <a:bodyPr/>
            <a:lstStyle/>
            <a:p>
              <a:pPr defTabSz="671830">
                <a:defRPr/>
              </a:pPr>
              <a:endParaRPr lang="zh-CN" altLang="en-US" sz="1325"/>
            </a:p>
          </p:txBody>
        </p:sp>
        <p:sp>
          <p:nvSpPr>
            <p:cNvPr id="61" name="Freeform 15"/>
            <p:cNvSpPr/>
            <p:nvPr/>
          </p:nvSpPr>
          <p:spPr bwMode="auto">
            <a:xfrm>
              <a:off x="7029450" y="2742520"/>
              <a:ext cx="90488" cy="96838"/>
            </a:xfrm>
            <a:custGeom>
              <a:avLst/>
              <a:gdLst>
                <a:gd name="T0" fmla="*/ 0 w 24"/>
                <a:gd name="T1" fmla="*/ 5 h 26"/>
                <a:gd name="T2" fmla="*/ 0 w 24"/>
                <a:gd name="T3" fmla="*/ 26 h 26"/>
                <a:gd name="T4" fmla="*/ 24 w 24"/>
                <a:gd name="T5" fmla="*/ 26 h 26"/>
                <a:gd name="T6" fmla="*/ 20 w 24"/>
                <a:gd name="T7" fmla="*/ 0 h 26"/>
                <a:gd name="T8" fmla="*/ 0 w 24"/>
                <a:gd name="T9" fmla="*/ 5 h 26"/>
              </a:gdLst>
              <a:ahLst/>
              <a:cxnLst>
                <a:cxn ang="0">
                  <a:pos x="T0" y="T1"/>
                </a:cxn>
                <a:cxn ang="0">
                  <a:pos x="T2" y="T3"/>
                </a:cxn>
                <a:cxn ang="0">
                  <a:pos x="T4" y="T5"/>
                </a:cxn>
                <a:cxn ang="0">
                  <a:pos x="T6" y="T7"/>
                </a:cxn>
                <a:cxn ang="0">
                  <a:pos x="T8" y="T9"/>
                </a:cxn>
              </a:cxnLst>
              <a:rect l="0" t="0" r="r" b="b"/>
              <a:pathLst>
                <a:path w="24" h="26">
                  <a:moveTo>
                    <a:pt x="0" y="5"/>
                  </a:moveTo>
                  <a:cubicBezTo>
                    <a:pt x="0" y="26"/>
                    <a:pt x="0" y="26"/>
                    <a:pt x="0" y="26"/>
                  </a:cubicBezTo>
                  <a:cubicBezTo>
                    <a:pt x="24" y="26"/>
                    <a:pt x="24" y="26"/>
                    <a:pt x="24" y="26"/>
                  </a:cubicBezTo>
                  <a:cubicBezTo>
                    <a:pt x="24" y="17"/>
                    <a:pt x="22" y="8"/>
                    <a:pt x="20" y="0"/>
                  </a:cubicBezTo>
                  <a:cubicBezTo>
                    <a:pt x="14" y="3"/>
                    <a:pt x="7" y="4"/>
                    <a:pt x="0" y="5"/>
                  </a:cubicBezTo>
                  <a:close/>
                </a:path>
              </a:pathLst>
            </a:custGeom>
            <a:solidFill>
              <a:schemeClr val="bg1"/>
            </a:solidFill>
            <a:ln>
              <a:noFill/>
            </a:ln>
          </p:spPr>
          <p:txBody>
            <a:bodyPr/>
            <a:lstStyle/>
            <a:p>
              <a:pPr defTabSz="671830">
                <a:defRPr/>
              </a:pPr>
              <a:endParaRPr lang="zh-CN" altLang="en-US" sz="1325"/>
            </a:p>
          </p:txBody>
        </p:sp>
        <p:sp>
          <p:nvSpPr>
            <p:cNvPr id="62" name="Freeform 16"/>
            <p:cNvSpPr/>
            <p:nvPr/>
          </p:nvSpPr>
          <p:spPr bwMode="auto">
            <a:xfrm>
              <a:off x="6927850" y="2967945"/>
              <a:ext cx="79375" cy="104775"/>
            </a:xfrm>
            <a:custGeom>
              <a:avLst/>
              <a:gdLst>
                <a:gd name="T0" fmla="*/ 21 w 21"/>
                <a:gd name="T1" fmla="*/ 28 h 28"/>
                <a:gd name="T2" fmla="*/ 21 w 21"/>
                <a:gd name="T3" fmla="*/ 0 h 28"/>
                <a:gd name="T4" fmla="*/ 0 w 21"/>
                <a:gd name="T5" fmla="*/ 4 h 28"/>
                <a:gd name="T6" fmla="*/ 21 w 21"/>
                <a:gd name="T7" fmla="*/ 28 h 28"/>
              </a:gdLst>
              <a:ahLst/>
              <a:cxnLst>
                <a:cxn ang="0">
                  <a:pos x="T0" y="T1"/>
                </a:cxn>
                <a:cxn ang="0">
                  <a:pos x="T2" y="T3"/>
                </a:cxn>
                <a:cxn ang="0">
                  <a:pos x="T4" y="T5"/>
                </a:cxn>
                <a:cxn ang="0">
                  <a:pos x="T6" y="T7"/>
                </a:cxn>
              </a:cxnLst>
              <a:rect l="0" t="0" r="r" b="b"/>
              <a:pathLst>
                <a:path w="21" h="28">
                  <a:moveTo>
                    <a:pt x="21" y="28"/>
                  </a:moveTo>
                  <a:cubicBezTo>
                    <a:pt x="21" y="0"/>
                    <a:pt x="21" y="0"/>
                    <a:pt x="21" y="0"/>
                  </a:cubicBezTo>
                  <a:cubicBezTo>
                    <a:pt x="14" y="0"/>
                    <a:pt x="7" y="1"/>
                    <a:pt x="0" y="4"/>
                  </a:cubicBezTo>
                  <a:cubicBezTo>
                    <a:pt x="5" y="17"/>
                    <a:pt x="13" y="26"/>
                    <a:pt x="21" y="28"/>
                  </a:cubicBezTo>
                  <a:close/>
                </a:path>
              </a:pathLst>
            </a:custGeom>
            <a:solidFill>
              <a:schemeClr val="bg1"/>
            </a:solidFill>
            <a:ln>
              <a:noFill/>
            </a:ln>
          </p:spPr>
          <p:txBody>
            <a:bodyPr/>
            <a:lstStyle/>
            <a:p>
              <a:pPr defTabSz="671830">
                <a:defRPr/>
              </a:pPr>
              <a:endParaRPr lang="zh-CN" altLang="en-US" sz="1325"/>
            </a:p>
          </p:txBody>
        </p:sp>
        <p:sp>
          <p:nvSpPr>
            <p:cNvPr id="63" name="Freeform 17"/>
            <p:cNvSpPr/>
            <p:nvPr/>
          </p:nvSpPr>
          <p:spPr bwMode="auto">
            <a:xfrm>
              <a:off x="6908800" y="2745695"/>
              <a:ext cx="98425" cy="93663"/>
            </a:xfrm>
            <a:custGeom>
              <a:avLst/>
              <a:gdLst>
                <a:gd name="T0" fmla="*/ 0 w 26"/>
                <a:gd name="T1" fmla="*/ 25 h 25"/>
                <a:gd name="T2" fmla="*/ 26 w 26"/>
                <a:gd name="T3" fmla="*/ 25 h 25"/>
                <a:gd name="T4" fmla="*/ 26 w 26"/>
                <a:gd name="T5" fmla="*/ 4 h 25"/>
                <a:gd name="T6" fmla="*/ 4 w 26"/>
                <a:gd name="T7" fmla="*/ 0 h 25"/>
                <a:gd name="T8" fmla="*/ 0 w 26"/>
                <a:gd name="T9" fmla="*/ 25 h 25"/>
              </a:gdLst>
              <a:ahLst/>
              <a:cxnLst>
                <a:cxn ang="0">
                  <a:pos x="T0" y="T1"/>
                </a:cxn>
                <a:cxn ang="0">
                  <a:pos x="T2" y="T3"/>
                </a:cxn>
                <a:cxn ang="0">
                  <a:pos x="T4" y="T5"/>
                </a:cxn>
                <a:cxn ang="0">
                  <a:pos x="T6" y="T7"/>
                </a:cxn>
                <a:cxn ang="0">
                  <a:pos x="T8" y="T9"/>
                </a:cxn>
              </a:cxnLst>
              <a:rect l="0" t="0" r="r" b="b"/>
              <a:pathLst>
                <a:path w="26" h="25">
                  <a:moveTo>
                    <a:pt x="0" y="25"/>
                  </a:moveTo>
                  <a:cubicBezTo>
                    <a:pt x="26" y="25"/>
                    <a:pt x="26" y="25"/>
                    <a:pt x="26" y="25"/>
                  </a:cubicBezTo>
                  <a:cubicBezTo>
                    <a:pt x="26" y="4"/>
                    <a:pt x="26" y="4"/>
                    <a:pt x="26" y="4"/>
                  </a:cubicBezTo>
                  <a:cubicBezTo>
                    <a:pt x="18" y="4"/>
                    <a:pt x="11" y="2"/>
                    <a:pt x="4" y="0"/>
                  </a:cubicBezTo>
                  <a:cubicBezTo>
                    <a:pt x="2" y="7"/>
                    <a:pt x="0" y="16"/>
                    <a:pt x="0" y="25"/>
                  </a:cubicBezTo>
                  <a:close/>
                </a:path>
              </a:pathLst>
            </a:custGeom>
            <a:solidFill>
              <a:schemeClr val="bg1"/>
            </a:solidFill>
            <a:ln>
              <a:noFill/>
            </a:ln>
          </p:spPr>
          <p:txBody>
            <a:bodyPr/>
            <a:lstStyle/>
            <a:p>
              <a:pPr defTabSz="671830">
                <a:defRPr/>
              </a:pPr>
              <a:endParaRPr lang="zh-CN" altLang="en-US" sz="1325"/>
            </a:p>
          </p:txBody>
        </p:sp>
        <p:sp>
          <p:nvSpPr>
            <p:cNvPr id="64" name="Freeform 18"/>
            <p:cNvSpPr/>
            <p:nvPr/>
          </p:nvSpPr>
          <p:spPr bwMode="auto">
            <a:xfrm>
              <a:off x="7029450" y="2640920"/>
              <a:ext cx="66675" cy="93663"/>
            </a:xfrm>
            <a:custGeom>
              <a:avLst/>
              <a:gdLst>
                <a:gd name="T0" fmla="*/ 0 w 18"/>
                <a:gd name="T1" fmla="*/ 0 h 25"/>
                <a:gd name="T2" fmla="*/ 0 w 18"/>
                <a:gd name="T3" fmla="*/ 25 h 25"/>
                <a:gd name="T4" fmla="*/ 18 w 18"/>
                <a:gd name="T5" fmla="*/ 21 h 25"/>
                <a:gd name="T6" fmla="*/ 0 w 18"/>
                <a:gd name="T7" fmla="*/ 0 h 25"/>
              </a:gdLst>
              <a:ahLst/>
              <a:cxnLst>
                <a:cxn ang="0">
                  <a:pos x="T0" y="T1"/>
                </a:cxn>
                <a:cxn ang="0">
                  <a:pos x="T2" y="T3"/>
                </a:cxn>
                <a:cxn ang="0">
                  <a:pos x="T4" y="T5"/>
                </a:cxn>
                <a:cxn ang="0">
                  <a:pos x="T6" y="T7"/>
                </a:cxn>
              </a:cxnLst>
              <a:rect l="0" t="0" r="r" b="b"/>
              <a:pathLst>
                <a:path w="18" h="25">
                  <a:moveTo>
                    <a:pt x="0" y="0"/>
                  </a:moveTo>
                  <a:cubicBezTo>
                    <a:pt x="0" y="25"/>
                    <a:pt x="0" y="25"/>
                    <a:pt x="0" y="25"/>
                  </a:cubicBezTo>
                  <a:cubicBezTo>
                    <a:pt x="6" y="25"/>
                    <a:pt x="12" y="23"/>
                    <a:pt x="18" y="21"/>
                  </a:cubicBezTo>
                  <a:cubicBezTo>
                    <a:pt x="13" y="10"/>
                    <a:pt x="7" y="2"/>
                    <a:pt x="0" y="0"/>
                  </a:cubicBezTo>
                  <a:close/>
                </a:path>
              </a:pathLst>
            </a:custGeom>
            <a:solidFill>
              <a:schemeClr val="bg1"/>
            </a:solidFill>
            <a:ln>
              <a:noFill/>
            </a:ln>
          </p:spPr>
          <p:txBody>
            <a:bodyPr/>
            <a:lstStyle/>
            <a:p>
              <a:pPr defTabSz="671830">
                <a:defRPr/>
              </a:pPr>
              <a:endParaRPr lang="zh-CN" altLang="en-US" sz="1325"/>
            </a:p>
          </p:txBody>
        </p:sp>
        <p:sp>
          <p:nvSpPr>
            <p:cNvPr id="65" name="Freeform 19"/>
            <p:cNvSpPr/>
            <p:nvPr/>
          </p:nvSpPr>
          <p:spPr bwMode="auto">
            <a:xfrm>
              <a:off x="6931025" y="2636157"/>
              <a:ext cx="76200" cy="98425"/>
            </a:xfrm>
            <a:custGeom>
              <a:avLst/>
              <a:gdLst>
                <a:gd name="T0" fmla="*/ 20 w 20"/>
                <a:gd name="T1" fmla="*/ 26 h 26"/>
                <a:gd name="T2" fmla="*/ 20 w 20"/>
                <a:gd name="T3" fmla="*/ 0 h 26"/>
                <a:gd name="T4" fmla="*/ 0 w 20"/>
                <a:gd name="T5" fmla="*/ 22 h 26"/>
                <a:gd name="T6" fmla="*/ 20 w 20"/>
                <a:gd name="T7" fmla="*/ 26 h 26"/>
              </a:gdLst>
              <a:ahLst/>
              <a:cxnLst>
                <a:cxn ang="0">
                  <a:pos x="T0" y="T1"/>
                </a:cxn>
                <a:cxn ang="0">
                  <a:pos x="T2" y="T3"/>
                </a:cxn>
                <a:cxn ang="0">
                  <a:pos x="T4" y="T5"/>
                </a:cxn>
                <a:cxn ang="0">
                  <a:pos x="T6" y="T7"/>
                </a:cxn>
              </a:cxnLst>
              <a:rect l="0" t="0" r="r" b="b"/>
              <a:pathLst>
                <a:path w="20" h="26">
                  <a:moveTo>
                    <a:pt x="20" y="26"/>
                  </a:moveTo>
                  <a:cubicBezTo>
                    <a:pt x="20" y="0"/>
                    <a:pt x="20" y="0"/>
                    <a:pt x="20" y="0"/>
                  </a:cubicBezTo>
                  <a:cubicBezTo>
                    <a:pt x="12" y="2"/>
                    <a:pt x="5" y="11"/>
                    <a:pt x="0" y="22"/>
                  </a:cubicBezTo>
                  <a:cubicBezTo>
                    <a:pt x="6" y="25"/>
                    <a:pt x="13" y="26"/>
                    <a:pt x="20" y="26"/>
                  </a:cubicBezTo>
                  <a:close/>
                </a:path>
              </a:pathLst>
            </a:custGeom>
            <a:solidFill>
              <a:schemeClr val="bg1"/>
            </a:solidFill>
            <a:ln>
              <a:noFill/>
            </a:ln>
          </p:spPr>
          <p:txBody>
            <a:bodyPr/>
            <a:lstStyle/>
            <a:p>
              <a:pPr defTabSz="671830">
                <a:defRPr/>
              </a:pPr>
              <a:endParaRPr lang="zh-CN" altLang="en-US" sz="1325"/>
            </a:p>
          </p:txBody>
        </p:sp>
        <p:sp>
          <p:nvSpPr>
            <p:cNvPr id="66" name="Freeform 20"/>
            <p:cNvSpPr/>
            <p:nvPr/>
          </p:nvSpPr>
          <p:spPr bwMode="auto">
            <a:xfrm>
              <a:off x="6908800" y="2863170"/>
              <a:ext cx="98425" cy="96838"/>
            </a:xfrm>
            <a:custGeom>
              <a:avLst/>
              <a:gdLst>
                <a:gd name="T0" fmla="*/ 3 w 26"/>
                <a:gd name="T1" fmla="*/ 26 h 26"/>
                <a:gd name="T2" fmla="*/ 26 w 26"/>
                <a:gd name="T3" fmla="*/ 21 h 26"/>
                <a:gd name="T4" fmla="*/ 26 w 26"/>
                <a:gd name="T5" fmla="*/ 0 h 26"/>
                <a:gd name="T6" fmla="*/ 0 w 26"/>
                <a:gd name="T7" fmla="*/ 0 h 26"/>
                <a:gd name="T8" fmla="*/ 3 w 26"/>
                <a:gd name="T9" fmla="*/ 26 h 26"/>
              </a:gdLst>
              <a:ahLst/>
              <a:cxnLst>
                <a:cxn ang="0">
                  <a:pos x="T0" y="T1"/>
                </a:cxn>
                <a:cxn ang="0">
                  <a:pos x="T2" y="T3"/>
                </a:cxn>
                <a:cxn ang="0">
                  <a:pos x="T4" y="T5"/>
                </a:cxn>
                <a:cxn ang="0">
                  <a:pos x="T6" y="T7"/>
                </a:cxn>
                <a:cxn ang="0">
                  <a:pos x="T8" y="T9"/>
                </a:cxn>
              </a:cxnLst>
              <a:rect l="0" t="0" r="r" b="b"/>
              <a:pathLst>
                <a:path w="26" h="26">
                  <a:moveTo>
                    <a:pt x="3" y="26"/>
                  </a:moveTo>
                  <a:cubicBezTo>
                    <a:pt x="10" y="23"/>
                    <a:pt x="18" y="21"/>
                    <a:pt x="26" y="21"/>
                  </a:cubicBezTo>
                  <a:cubicBezTo>
                    <a:pt x="26" y="0"/>
                    <a:pt x="26" y="0"/>
                    <a:pt x="26" y="0"/>
                  </a:cubicBezTo>
                  <a:cubicBezTo>
                    <a:pt x="0" y="0"/>
                    <a:pt x="0" y="0"/>
                    <a:pt x="0" y="0"/>
                  </a:cubicBezTo>
                  <a:cubicBezTo>
                    <a:pt x="0" y="9"/>
                    <a:pt x="1" y="18"/>
                    <a:pt x="3" y="26"/>
                  </a:cubicBezTo>
                  <a:close/>
                </a:path>
              </a:pathLst>
            </a:custGeom>
            <a:solidFill>
              <a:schemeClr val="bg1"/>
            </a:solidFill>
            <a:ln>
              <a:noFill/>
            </a:ln>
          </p:spPr>
          <p:txBody>
            <a:bodyPr/>
            <a:lstStyle/>
            <a:p>
              <a:pPr defTabSz="671830">
                <a:defRPr/>
              </a:pPr>
              <a:endParaRPr lang="zh-CN" altLang="en-US" sz="1325"/>
            </a:p>
          </p:txBody>
        </p:sp>
        <p:sp>
          <p:nvSpPr>
            <p:cNvPr id="67" name="Freeform 21"/>
            <p:cNvSpPr/>
            <p:nvPr/>
          </p:nvSpPr>
          <p:spPr bwMode="auto">
            <a:xfrm>
              <a:off x="6784975" y="2863170"/>
              <a:ext cx="112713" cy="146050"/>
            </a:xfrm>
            <a:custGeom>
              <a:avLst/>
              <a:gdLst>
                <a:gd name="T0" fmla="*/ 30 w 30"/>
                <a:gd name="T1" fmla="*/ 28 h 39"/>
                <a:gd name="T2" fmla="*/ 27 w 30"/>
                <a:gd name="T3" fmla="*/ 0 h 39"/>
                <a:gd name="T4" fmla="*/ 0 w 30"/>
                <a:gd name="T5" fmla="*/ 0 h 39"/>
                <a:gd name="T6" fmla="*/ 16 w 30"/>
                <a:gd name="T7" fmla="*/ 39 h 39"/>
                <a:gd name="T8" fmla="*/ 30 w 30"/>
                <a:gd name="T9" fmla="*/ 28 h 39"/>
              </a:gdLst>
              <a:ahLst/>
              <a:cxnLst>
                <a:cxn ang="0">
                  <a:pos x="T0" y="T1"/>
                </a:cxn>
                <a:cxn ang="0">
                  <a:pos x="T2" y="T3"/>
                </a:cxn>
                <a:cxn ang="0">
                  <a:pos x="T4" y="T5"/>
                </a:cxn>
                <a:cxn ang="0">
                  <a:pos x="T6" y="T7"/>
                </a:cxn>
                <a:cxn ang="0">
                  <a:pos x="T8" y="T9"/>
                </a:cxn>
              </a:cxnLst>
              <a:rect l="0" t="0" r="r" b="b"/>
              <a:pathLst>
                <a:path w="30" h="39">
                  <a:moveTo>
                    <a:pt x="30" y="28"/>
                  </a:moveTo>
                  <a:cubicBezTo>
                    <a:pt x="28" y="20"/>
                    <a:pt x="27" y="10"/>
                    <a:pt x="27" y="0"/>
                  </a:cubicBezTo>
                  <a:cubicBezTo>
                    <a:pt x="0" y="0"/>
                    <a:pt x="0" y="0"/>
                    <a:pt x="0" y="0"/>
                  </a:cubicBezTo>
                  <a:cubicBezTo>
                    <a:pt x="1" y="15"/>
                    <a:pt x="7" y="28"/>
                    <a:pt x="16" y="39"/>
                  </a:cubicBezTo>
                  <a:cubicBezTo>
                    <a:pt x="20" y="35"/>
                    <a:pt x="25" y="31"/>
                    <a:pt x="30" y="28"/>
                  </a:cubicBezTo>
                  <a:close/>
                </a:path>
              </a:pathLst>
            </a:custGeom>
            <a:solidFill>
              <a:schemeClr val="bg1"/>
            </a:solidFill>
            <a:ln>
              <a:noFill/>
            </a:ln>
          </p:spPr>
          <p:txBody>
            <a:bodyPr/>
            <a:lstStyle/>
            <a:p>
              <a:pPr defTabSz="671830">
                <a:defRPr/>
              </a:pPr>
              <a:endParaRPr lang="zh-CN" altLang="en-US" sz="1325"/>
            </a:p>
          </p:txBody>
        </p:sp>
        <p:sp>
          <p:nvSpPr>
            <p:cNvPr id="68" name="Freeform 22"/>
            <p:cNvSpPr/>
            <p:nvPr/>
          </p:nvSpPr>
          <p:spPr bwMode="auto">
            <a:xfrm>
              <a:off x="7062788" y="2629807"/>
              <a:ext cx="101600" cy="77788"/>
            </a:xfrm>
            <a:custGeom>
              <a:avLst/>
              <a:gdLst>
                <a:gd name="T0" fmla="*/ 0 w 27"/>
                <a:gd name="T1" fmla="*/ 0 h 21"/>
                <a:gd name="T2" fmla="*/ 15 w 27"/>
                <a:gd name="T3" fmla="*/ 21 h 21"/>
                <a:gd name="T4" fmla="*/ 27 w 27"/>
                <a:gd name="T5" fmla="*/ 12 h 21"/>
                <a:gd name="T6" fmla="*/ 0 w 27"/>
                <a:gd name="T7" fmla="*/ 0 h 21"/>
              </a:gdLst>
              <a:ahLst/>
              <a:cxnLst>
                <a:cxn ang="0">
                  <a:pos x="T0" y="T1"/>
                </a:cxn>
                <a:cxn ang="0">
                  <a:pos x="T2" y="T3"/>
                </a:cxn>
                <a:cxn ang="0">
                  <a:pos x="T4" y="T5"/>
                </a:cxn>
                <a:cxn ang="0">
                  <a:pos x="T6" y="T7"/>
                </a:cxn>
              </a:cxnLst>
              <a:rect l="0" t="0" r="r" b="b"/>
              <a:pathLst>
                <a:path w="27" h="21">
                  <a:moveTo>
                    <a:pt x="0" y="0"/>
                  </a:moveTo>
                  <a:cubicBezTo>
                    <a:pt x="6" y="4"/>
                    <a:pt x="11" y="11"/>
                    <a:pt x="15" y="21"/>
                  </a:cubicBezTo>
                  <a:cubicBezTo>
                    <a:pt x="19" y="19"/>
                    <a:pt x="23" y="16"/>
                    <a:pt x="27" y="12"/>
                  </a:cubicBezTo>
                  <a:cubicBezTo>
                    <a:pt x="19" y="6"/>
                    <a:pt x="10" y="2"/>
                    <a:pt x="0" y="0"/>
                  </a:cubicBezTo>
                  <a:close/>
                </a:path>
              </a:pathLst>
            </a:custGeom>
            <a:solidFill>
              <a:schemeClr val="bg1"/>
            </a:solidFill>
            <a:ln>
              <a:noFill/>
            </a:ln>
          </p:spPr>
          <p:txBody>
            <a:bodyPr/>
            <a:lstStyle/>
            <a:p>
              <a:pPr defTabSz="671830">
                <a:defRPr/>
              </a:pPr>
              <a:endParaRPr lang="zh-CN" altLang="en-US" sz="1325"/>
            </a:p>
          </p:txBody>
        </p:sp>
        <p:sp>
          <p:nvSpPr>
            <p:cNvPr id="69" name="Freeform 23"/>
            <p:cNvSpPr/>
            <p:nvPr/>
          </p:nvSpPr>
          <p:spPr bwMode="auto">
            <a:xfrm>
              <a:off x="7131050" y="2863170"/>
              <a:ext cx="115888" cy="149225"/>
            </a:xfrm>
            <a:custGeom>
              <a:avLst/>
              <a:gdLst>
                <a:gd name="T0" fmla="*/ 4 w 31"/>
                <a:gd name="T1" fmla="*/ 0 h 40"/>
                <a:gd name="T2" fmla="*/ 0 w 31"/>
                <a:gd name="T3" fmla="*/ 29 h 40"/>
                <a:gd name="T4" fmla="*/ 15 w 31"/>
                <a:gd name="T5" fmla="*/ 40 h 40"/>
                <a:gd name="T6" fmla="*/ 31 w 31"/>
                <a:gd name="T7" fmla="*/ 0 h 40"/>
                <a:gd name="T8" fmla="*/ 4 w 31"/>
                <a:gd name="T9" fmla="*/ 0 h 40"/>
              </a:gdLst>
              <a:ahLst/>
              <a:cxnLst>
                <a:cxn ang="0">
                  <a:pos x="T0" y="T1"/>
                </a:cxn>
                <a:cxn ang="0">
                  <a:pos x="T2" y="T3"/>
                </a:cxn>
                <a:cxn ang="0">
                  <a:pos x="T4" y="T5"/>
                </a:cxn>
                <a:cxn ang="0">
                  <a:pos x="T6" y="T7"/>
                </a:cxn>
                <a:cxn ang="0">
                  <a:pos x="T8" y="T9"/>
                </a:cxn>
              </a:cxnLst>
              <a:rect l="0" t="0" r="r" b="b"/>
              <a:pathLst>
                <a:path w="31" h="40">
                  <a:moveTo>
                    <a:pt x="4" y="0"/>
                  </a:moveTo>
                  <a:cubicBezTo>
                    <a:pt x="4" y="10"/>
                    <a:pt x="2" y="20"/>
                    <a:pt x="0" y="29"/>
                  </a:cubicBezTo>
                  <a:cubicBezTo>
                    <a:pt x="5" y="32"/>
                    <a:pt x="10" y="36"/>
                    <a:pt x="15" y="40"/>
                  </a:cubicBezTo>
                  <a:cubicBezTo>
                    <a:pt x="25" y="30"/>
                    <a:pt x="31" y="15"/>
                    <a:pt x="31" y="0"/>
                  </a:cubicBezTo>
                  <a:cubicBezTo>
                    <a:pt x="4" y="0"/>
                    <a:pt x="4" y="0"/>
                    <a:pt x="4" y="0"/>
                  </a:cubicBezTo>
                  <a:close/>
                </a:path>
              </a:pathLst>
            </a:custGeom>
            <a:solidFill>
              <a:schemeClr val="bg1"/>
            </a:solidFill>
            <a:ln>
              <a:noFill/>
            </a:ln>
          </p:spPr>
          <p:txBody>
            <a:bodyPr/>
            <a:lstStyle/>
            <a:p>
              <a:pPr defTabSz="671830">
                <a:defRPr/>
              </a:pPr>
              <a:endParaRPr lang="zh-CN" altLang="en-US" sz="1325"/>
            </a:p>
          </p:txBody>
        </p:sp>
        <p:sp>
          <p:nvSpPr>
            <p:cNvPr id="70" name="Freeform 24"/>
            <p:cNvSpPr/>
            <p:nvPr/>
          </p:nvSpPr>
          <p:spPr bwMode="auto">
            <a:xfrm>
              <a:off x="6867525" y="2629807"/>
              <a:ext cx="93663" cy="77788"/>
            </a:xfrm>
            <a:custGeom>
              <a:avLst/>
              <a:gdLst>
                <a:gd name="T0" fmla="*/ 11 w 25"/>
                <a:gd name="T1" fmla="*/ 21 h 21"/>
                <a:gd name="T2" fmla="*/ 25 w 25"/>
                <a:gd name="T3" fmla="*/ 0 h 21"/>
                <a:gd name="T4" fmla="*/ 0 w 25"/>
                <a:gd name="T5" fmla="*/ 13 h 21"/>
                <a:gd name="T6" fmla="*/ 11 w 25"/>
                <a:gd name="T7" fmla="*/ 21 h 21"/>
              </a:gdLst>
              <a:ahLst/>
              <a:cxnLst>
                <a:cxn ang="0">
                  <a:pos x="T0" y="T1"/>
                </a:cxn>
                <a:cxn ang="0">
                  <a:pos x="T2" y="T3"/>
                </a:cxn>
                <a:cxn ang="0">
                  <a:pos x="T4" y="T5"/>
                </a:cxn>
                <a:cxn ang="0">
                  <a:pos x="T6" y="T7"/>
                </a:cxn>
              </a:cxnLst>
              <a:rect l="0" t="0" r="r" b="b"/>
              <a:pathLst>
                <a:path w="25" h="21">
                  <a:moveTo>
                    <a:pt x="11" y="21"/>
                  </a:moveTo>
                  <a:cubicBezTo>
                    <a:pt x="15" y="12"/>
                    <a:pt x="20" y="5"/>
                    <a:pt x="25" y="0"/>
                  </a:cubicBezTo>
                  <a:cubicBezTo>
                    <a:pt x="16" y="3"/>
                    <a:pt x="7" y="7"/>
                    <a:pt x="0" y="13"/>
                  </a:cubicBezTo>
                  <a:cubicBezTo>
                    <a:pt x="3" y="17"/>
                    <a:pt x="7" y="19"/>
                    <a:pt x="11" y="21"/>
                  </a:cubicBezTo>
                  <a:close/>
                </a:path>
              </a:pathLst>
            </a:custGeom>
            <a:solidFill>
              <a:schemeClr val="bg1"/>
            </a:solidFill>
            <a:ln>
              <a:noFill/>
            </a:ln>
          </p:spPr>
          <p:txBody>
            <a:bodyPr/>
            <a:lstStyle/>
            <a:p>
              <a:pPr defTabSz="671830">
                <a:defRPr/>
              </a:pPr>
              <a:endParaRPr lang="zh-CN" altLang="en-US" sz="1325"/>
            </a:p>
          </p:txBody>
        </p:sp>
        <p:sp>
          <p:nvSpPr>
            <p:cNvPr id="71" name="Freeform 25"/>
            <p:cNvSpPr/>
            <p:nvPr/>
          </p:nvSpPr>
          <p:spPr bwMode="auto">
            <a:xfrm>
              <a:off x="7126288" y="2693307"/>
              <a:ext cx="120650" cy="146050"/>
            </a:xfrm>
            <a:custGeom>
              <a:avLst/>
              <a:gdLst>
                <a:gd name="T0" fmla="*/ 0 w 32"/>
                <a:gd name="T1" fmla="*/ 10 h 39"/>
                <a:gd name="T2" fmla="*/ 5 w 32"/>
                <a:gd name="T3" fmla="*/ 39 h 39"/>
                <a:gd name="T4" fmla="*/ 32 w 32"/>
                <a:gd name="T5" fmla="*/ 39 h 39"/>
                <a:gd name="T6" fmla="*/ 15 w 32"/>
                <a:gd name="T7" fmla="*/ 0 h 39"/>
                <a:gd name="T8" fmla="*/ 0 w 32"/>
                <a:gd name="T9" fmla="*/ 10 h 39"/>
              </a:gdLst>
              <a:ahLst/>
              <a:cxnLst>
                <a:cxn ang="0">
                  <a:pos x="T0" y="T1"/>
                </a:cxn>
                <a:cxn ang="0">
                  <a:pos x="T2" y="T3"/>
                </a:cxn>
                <a:cxn ang="0">
                  <a:pos x="T4" y="T5"/>
                </a:cxn>
                <a:cxn ang="0">
                  <a:pos x="T6" y="T7"/>
                </a:cxn>
                <a:cxn ang="0">
                  <a:pos x="T8" y="T9"/>
                </a:cxn>
              </a:cxnLst>
              <a:rect l="0" t="0" r="r" b="b"/>
              <a:pathLst>
                <a:path w="32" h="39">
                  <a:moveTo>
                    <a:pt x="0" y="10"/>
                  </a:moveTo>
                  <a:cubicBezTo>
                    <a:pt x="3" y="19"/>
                    <a:pt x="4" y="29"/>
                    <a:pt x="5" y="39"/>
                  </a:cubicBezTo>
                  <a:cubicBezTo>
                    <a:pt x="32" y="39"/>
                    <a:pt x="32" y="39"/>
                    <a:pt x="32" y="39"/>
                  </a:cubicBezTo>
                  <a:cubicBezTo>
                    <a:pt x="31" y="24"/>
                    <a:pt x="25" y="10"/>
                    <a:pt x="15" y="0"/>
                  </a:cubicBezTo>
                  <a:cubicBezTo>
                    <a:pt x="10" y="4"/>
                    <a:pt x="6" y="7"/>
                    <a:pt x="0" y="10"/>
                  </a:cubicBezTo>
                  <a:close/>
                </a:path>
              </a:pathLst>
            </a:custGeom>
            <a:solidFill>
              <a:schemeClr val="bg1"/>
            </a:solidFill>
            <a:ln>
              <a:noFill/>
            </a:ln>
          </p:spPr>
          <p:txBody>
            <a:bodyPr/>
            <a:lstStyle/>
            <a:p>
              <a:pPr defTabSz="671830">
                <a:defRPr/>
              </a:pPr>
              <a:endParaRPr lang="zh-CN" altLang="en-US" sz="1325"/>
            </a:p>
          </p:txBody>
        </p:sp>
        <p:sp>
          <p:nvSpPr>
            <p:cNvPr id="72" name="Freeform 26"/>
            <p:cNvSpPr/>
            <p:nvPr/>
          </p:nvSpPr>
          <p:spPr bwMode="auto">
            <a:xfrm>
              <a:off x="6788150" y="2696482"/>
              <a:ext cx="112713" cy="142875"/>
            </a:xfrm>
            <a:custGeom>
              <a:avLst/>
              <a:gdLst>
                <a:gd name="T0" fmla="*/ 26 w 30"/>
                <a:gd name="T1" fmla="*/ 38 h 38"/>
                <a:gd name="T2" fmla="*/ 30 w 30"/>
                <a:gd name="T3" fmla="*/ 10 h 38"/>
                <a:gd name="T4" fmla="*/ 16 w 30"/>
                <a:gd name="T5" fmla="*/ 0 h 38"/>
                <a:gd name="T6" fmla="*/ 0 w 30"/>
                <a:gd name="T7" fmla="*/ 38 h 38"/>
                <a:gd name="T8" fmla="*/ 26 w 30"/>
                <a:gd name="T9" fmla="*/ 38 h 38"/>
              </a:gdLst>
              <a:ahLst/>
              <a:cxnLst>
                <a:cxn ang="0">
                  <a:pos x="T0" y="T1"/>
                </a:cxn>
                <a:cxn ang="0">
                  <a:pos x="T2" y="T3"/>
                </a:cxn>
                <a:cxn ang="0">
                  <a:pos x="T4" y="T5"/>
                </a:cxn>
                <a:cxn ang="0">
                  <a:pos x="T6" y="T7"/>
                </a:cxn>
                <a:cxn ang="0">
                  <a:pos x="T8" y="T9"/>
                </a:cxn>
              </a:cxnLst>
              <a:rect l="0" t="0" r="r" b="b"/>
              <a:pathLst>
                <a:path w="30" h="38">
                  <a:moveTo>
                    <a:pt x="26" y="38"/>
                  </a:moveTo>
                  <a:cubicBezTo>
                    <a:pt x="26" y="28"/>
                    <a:pt x="27" y="18"/>
                    <a:pt x="30" y="10"/>
                  </a:cubicBezTo>
                  <a:cubicBezTo>
                    <a:pt x="25" y="7"/>
                    <a:pt x="20" y="4"/>
                    <a:pt x="16" y="0"/>
                  </a:cubicBezTo>
                  <a:cubicBezTo>
                    <a:pt x="7" y="10"/>
                    <a:pt x="1" y="23"/>
                    <a:pt x="0" y="38"/>
                  </a:cubicBezTo>
                  <a:cubicBezTo>
                    <a:pt x="26" y="38"/>
                    <a:pt x="26" y="38"/>
                    <a:pt x="26" y="38"/>
                  </a:cubicBezTo>
                  <a:close/>
                </a:path>
              </a:pathLst>
            </a:custGeom>
            <a:solidFill>
              <a:schemeClr val="bg1"/>
            </a:solidFill>
            <a:ln>
              <a:noFill/>
            </a:ln>
          </p:spPr>
          <p:txBody>
            <a:bodyPr/>
            <a:lstStyle/>
            <a:p>
              <a:pPr defTabSz="671830">
                <a:defRPr/>
              </a:pPr>
              <a:endParaRPr lang="zh-CN" altLang="en-US" sz="1325"/>
            </a:p>
          </p:txBody>
        </p:sp>
        <p:sp>
          <p:nvSpPr>
            <p:cNvPr id="73" name="Freeform 27"/>
            <p:cNvSpPr/>
            <p:nvPr/>
          </p:nvSpPr>
          <p:spPr bwMode="auto">
            <a:xfrm>
              <a:off x="7070725" y="2994932"/>
              <a:ext cx="96838" cy="85725"/>
            </a:xfrm>
            <a:custGeom>
              <a:avLst/>
              <a:gdLst>
                <a:gd name="T0" fmla="*/ 14 w 26"/>
                <a:gd name="T1" fmla="*/ 0 h 23"/>
                <a:gd name="T2" fmla="*/ 0 w 26"/>
                <a:gd name="T3" fmla="*/ 23 h 23"/>
                <a:gd name="T4" fmla="*/ 26 w 26"/>
                <a:gd name="T5" fmla="*/ 10 h 23"/>
                <a:gd name="T6" fmla="*/ 14 w 26"/>
                <a:gd name="T7" fmla="*/ 0 h 23"/>
              </a:gdLst>
              <a:ahLst/>
              <a:cxnLst>
                <a:cxn ang="0">
                  <a:pos x="T0" y="T1"/>
                </a:cxn>
                <a:cxn ang="0">
                  <a:pos x="T2" y="T3"/>
                </a:cxn>
                <a:cxn ang="0">
                  <a:pos x="T4" y="T5"/>
                </a:cxn>
                <a:cxn ang="0">
                  <a:pos x="T6" y="T7"/>
                </a:cxn>
              </a:cxnLst>
              <a:rect l="0" t="0" r="r" b="b"/>
              <a:pathLst>
                <a:path w="26" h="23">
                  <a:moveTo>
                    <a:pt x="14" y="0"/>
                  </a:moveTo>
                  <a:cubicBezTo>
                    <a:pt x="10" y="10"/>
                    <a:pt x="5" y="18"/>
                    <a:pt x="0" y="23"/>
                  </a:cubicBezTo>
                  <a:cubicBezTo>
                    <a:pt x="9" y="21"/>
                    <a:pt x="18" y="16"/>
                    <a:pt x="26" y="10"/>
                  </a:cubicBezTo>
                  <a:cubicBezTo>
                    <a:pt x="22" y="6"/>
                    <a:pt x="18" y="3"/>
                    <a:pt x="14" y="0"/>
                  </a:cubicBezTo>
                  <a:close/>
                </a:path>
              </a:pathLst>
            </a:custGeom>
            <a:solidFill>
              <a:schemeClr val="bg1"/>
            </a:solidFill>
            <a:ln>
              <a:noFill/>
            </a:ln>
          </p:spPr>
          <p:txBody>
            <a:bodyPr/>
            <a:lstStyle/>
            <a:p>
              <a:pPr defTabSz="671830">
                <a:defRPr/>
              </a:pPr>
              <a:endParaRPr lang="zh-CN" altLang="en-US" sz="1325"/>
            </a:p>
          </p:txBody>
        </p:sp>
        <p:sp>
          <p:nvSpPr>
            <p:cNvPr id="74" name="Freeform 28"/>
            <p:cNvSpPr/>
            <p:nvPr/>
          </p:nvSpPr>
          <p:spPr bwMode="auto">
            <a:xfrm>
              <a:off x="6862763" y="2994932"/>
              <a:ext cx="95250" cy="82550"/>
            </a:xfrm>
            <a:custGeom>
              <a:avLst/>
              <a:gdLst>
                <a:gd name="T0" fmla="*/ 11 w 25"/>
                <a:gd name="T1" fmla="*/ 0 h 22"/>
                <a:gd name="T2" fmla="*/ 0 w 25"/>
                <a:gd name="T3" fmla="*/ 9 h 22"/>
                <a:gd name="T4" fmla="*/ 25 w 25"/>
                <a:gd name="T5" fmla="*/ 22 h 22"/>
                <a:gd name="T6" fmla="*/ 11 w 25"/>
                <a:gd name="T7" fmla="*/ 0 h 22"/>
              </a:gdLst>
              <a:ahLst/>
              <a:cxnLst>
                <a:cxn ang="0">
                  <a:pos x="T0" y="T1"/>
                </a:cxn>
                <a:cxn ang="0">
                  <a:pos x="T2" y="T3"/>
                </a:cxn>
                <a:cxn ang="0">
                  <a:pos x="T4" y="T5"/>
                </a:cxn>
                <a:cxn ang="0">
                  <a:pos x="T6" y="T7"/>
                </a:cxn>
              </a:cxnLst>
              <a:rect l="0" t="0" r="r" b="b"/>
              <a:pathLst>
                <a:path w="25" h="22">
                  <a:moveTo>
                    <a:pt x="11" y="0"/>
                  </a:moveTo>
                  <a:cubicBezTo>
                    <a:pt x="7" y="2"/>
                    <a:pt x="3" y="5"/>
                    <a:pt x="0" y="9"/>
                  </a:cubicBezTo>
                  <a:cubicBezTo>
                    <a:pt x="7" y="15"/>
                    <a:pt x="15" y="20"/>
                    <a:pt x="25" y="22"/>
                  </a:cubicBezTo>
                  <a:cubicBezTo>
                    <a:pt x="19" y="18"/>
                    <a:pt x="15" y="10"/>
                    <a:pt x="11" y="0"/>
                  </a:cubicBezTo>
                  <a:close/>
                </a:path>
              </a:pathLst>
            </a:custGeom>
            <a:solidFill>
              <a:schemeClr val="bg1"/>
            </a:solidFill>
            <a:ln>
              <a:noFill/>
            </a:ln>
          </p:spPr>
          <p:txBody>
            <a:bodyPr/>
            <a:lstStyle/>
            <a:p>
              <a:pPr defTabSz="671830">
                <a:defRPr/>
              </a:pPr>
              <a:endParaRPr lang="zh-CN" altLang="en-US" sz="1325"/>
            </a:p>
          </p:txBody>
        </p:sp>
      </p:grpSp>
      <p:sp>
        <p:nvSpPr>
          <p:cNvPr id="24" name="TextBox 23"/>
          <p:cNvSpPr txBox="1"/>
          <p:nvPr/>
        </p:nvSpPr>
        <p:spPr>
          <a:xfrm>
            <a:off x="330020" y="3439970"/>
            <a:ext cx="1396296" cy="369332"/>
          </a:xfrm>
          <a:prstGeom prst="rect">
            <a:avLst/>
          </a:prstGeom>
          <a:noFill/>
        </p:spPr>
        <p:txBody>
          <a:bodyPr wrap="square" rtlCol="0">
            <a:spAutoFit/>
          </a:bodyPr>
          <a:lstStyle/>
          <a:p>
            <a:pPr algn="ctr"/>
            <a:r>
              <a:rPr lang="en-US" dirty="0" smtClean="0"/>
              <a:t>Confirmed</a:t>
            </a:r>
            <a:endParaRPr lang="en-US" dirty="0"/>
          </a:p>
        </p:txBody>
      </p:sp>
      <p:sp>
        <p:nvSpPr>
          <p:cNvPr id="92" name="TextBox 91"/>
          <p:cNvSpPr txBox="1"/>
          <p:nvPr/>
        </p:nvSpPr>
        <p:spPr>
          <a:xfrm>
            <a:off x="1530522" y="3439970"/>
            <a:ext cx="1396296" cy="369332"/>
          </a:xfrm>
          <a:prstGeom prst="rect">
            <a:avLst/>
          </a:prstGeom>
          <a:noFill/>
        </p:spPr>
        <p:txBody>
          <a:bodyPr wrap="square" rtlCol="0">
            <a:spAutoFit/>
          </a:bodyPr>
          <a:lstStyle/>
          <a:p>
            <a:pPr algn="ctr"/>
            <a:r>
              <a:rPr lang="en-US" dirty="0" smtClean="0"/>
              <a:t>Deaths</a:t>
            </a:r>
            <a:endParaRPr lang="en-US" dirty="0"/>
          </a:p>
        </p:txBody>
      </p:sp>
      <p:sp>
        <p:nvSpPr>
          <p:cNvPr id="93" name="TextBox 92"/>
          <p:cNvSpPr txBox="1"/>
          <p:nvPr/>
        </p:nvSpPr>
        <p:spPr>
          <a:xfrm>
            <a:off x="2735918" y="3439970"/>
            <a:ext cx="1396296" cy="369332"/>
          </a:xfrm>
          <a:prstGeom prst="rect">
            <a:avLst/>
          </a:prstGeom>
          <a:noFill/>
        </p:spPr>
        <p:txBody>
          <a:bodyPr wrap="square" rtlCol="0">
            <a:spAutoFit/>
          </a:bodyPr>
          <a:lstStyle/>
          <a:p>
            <a:pPr algn="ctr"/>
            <a:r>
              <a:rPr lang="en-US" dirty="0" smtClean="0"/>
              <a:t>Recovered</a:t>
            </a:r>
            <a:endParaRPr lang="en-US" dirty="0"/>
          </a:p>
        </p:txBody>
      </p:sp>
      <p:sp>
        <p:nvSpPr>
          <p:cNvPr id="94" name="TextBox 93"/>
          <p:cNvSpPr txBox="1"/>
          <p:nvPr/>
        </p:nvSpPr>
        <p:spPr>
          <a:xfrm>
            <a:off x="3941316" y="3439970"/>
            <a:ext cx="1396296" cy="646331"/>
          </a:xfrm>
          <a:prstGeom prst="rect">
            <a:avLst/>
          </a:prstGeom>
          <a:noFill/>
        </p:spPr>
        <p:txBody>
          <a:bodyPr wrap="square" rtlCol="0">
            <a:spAutoFit/>
          </a:bodyPr>
          <a:lstStyle/>
          <a:p>
            <a:pPr algn="ctr"/>
            <a:r>
              <a:rPr lang="en-US" dirty="0" smtClean="0"/>
              <a:t>Case-fatality rate</a:t>
            </a:r>
            <a:endParaRPr lang="en-US" dirty="0"/>
          </a:p>
        </p:txBody>
      </p:sp>
      <p:sp>
        <p:nvSpPr>
          <p:cNvPr id="95" name="TextBox 94"/>
          <p:cNvSpPr txBox="1"/>
          <p:nvPr/>
        </p:nvSpPr>
        <p:spPr>
          <a:xfrm>
            <a:off x="5146713" y="3439969"/>
            <a:ext cx="1396296" cy="646331"/>
          </a:xfrm>
          <a:prstGeom prst="rect">
            <a:avLst/>
          </a:prstGeom>
          <a:noFill/>
        </p:spPr>
        <p:txBody>
          <a:bodyPr wrap="square" rtlCol="0">
            <a:spAutoFit/>
          </a:bodyPr>
          <a:lstStyle/>
          <a:p>
            <a:pPr algn="ctr"/>
            <a:r>
              <a:rPr lang="en-US" dirty="0" smtClean="0"/>
              <a:t>Recovery</a:t>
            </a:r>
            <a:br>
              <a:rPr lang="en-US" dirty="0" smtClean="0"/>
            </a:br>
            <a:r>
              <a:rPr lang="en-US" dirty="0" smtClean="0"/>
              <a:t>rate</a:t>
            </a:r>
          </a:p>
        </p:txBody>
      </p:sp>
      <p:sp>
        <p:nvSpPr>
          <p:cNvPr id="96" name="TextBox 95"/>
          <p:cNvSpPr txBox="1"/>
          <p:nvPr/>
        </p:nvSpPr>
        <p:spPr>
          <a:xfrm>
            <a:off x="6347284" y="3439968"/>
            <a:ext cx="1396296" cy="646331"/>
          </a:xfrm>
          <a:prstGeom prst="rect">
            <a:avLst/>
          </a:prstGeom>
          <a:noFill/>
        </p:spPr>
        <p:txBody>
          <a:bodyPr wrap="square" rtlCol="0">
            <a:spAutoFit/>
          </a:bodyPr>
          <a:lstStyle/>
          <a:p>
            <a:pPr algn="ctr"/>
            <a:r>
              <a:rPr lang="en-US" dirty="0" smtClean="0"/>
              <a:t>Mortality</a:t>
            </a:r>
            <a:br>
              <a:rPr lang="en-US" dirty="0" smtClean="0"/>
            </a:br>
            <a:r>
              <a:rPr lang="en-US" dirty="0" smtClean="0"/>
              <a:t>rate</a:t>
            </a:r>
          </a:p>
        </p:txBody>
      </p:sp>
      <p:sp>
        <p:nvSpPr>
          <p:cNvPr id="25" name="TextBox 24"/>
          <p:cNvSpPr txBox="1"/>
          <p:nvPr/>
        </p:nvSpPr>
        <p:spPr>
          <a:xfrm>
            <a:off x="226202" y="4425992"/>
            <a:ext cx="7620416" cy="1200329"/>
          </a:xfrm>
          <a:prstGeom prst="rect">
            <a:avLst/>
          </a:prstGeom>
          <a:noFill/>
        </p:spPr>
        <p:txBody>
          <a:bodyPr wrap="square" rtlCol="0">
            <a:spAutoFit/>
          </a:bodyPr>
          <a:lstStyle/>
          <a:p>
            <a:pPr algn="ctr"/>
            <a:r>
              <a:rPr lang="en-US" dirty="0"/>
              <a:t>In addition, we also takes into account factors such </a:t>
            </a:r>
            <a:r>
              <a:rPr lang="en-US" dirty="0" smtClean="0"/>
              <a:t>as</a:t>
            </a:r>
          </a:p>
          <a:p>
            <a:pPr algn="ctr"/>
            <a:r>
              <a:rPr lang="en-US" dirty="0" smtClean="0"/>
              <a:t>Population</a:t>
            </a:r>
            <a:r>
              <a:rPr lang="en-US" dirty="0"/>
              <a:t>, Age group (of confirmed cases) and Stringency Index.</a:t>
            </a:r>
          </a:p>
          <a:p>
            <a:pPr algn="ctr"/>
            <a:r>
              <a:rPr lang="en-US" dirty="0"/>
              <a:t/>
            </a:r>
            <a:br>
              <a:rPr lang="en-US" dirty="0"/>
            </a:br>
            <a:endParaRPr lang="en-US" dirty="0"/>
          </a:p>
        </p:txBody>
      </p:sp>
    </p:spTree>
    <p:extLst>
      <p:ext uri="{BB962C8B-B14F-4D97-AF65-F5344CB8AC3E}">
        <p14:creationId xmlns:p14="http://schemas.microsoft.com/office/powerpoint/2010/main" val="1594799334"/>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randombar(horizontal)">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istrator\桌面\新建文件夹 (2)\5.15封面参考\复件 (27) 新建文件夹\0f1ac98d7ad0e382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2955"/>
            <a:ext cx="9144000" cy="688904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24"/>
          <p:cNvSpPr txBox="1"/>
          <p:nvPr/>
        </p:nvSpPr>
        <p:spPr>
          <a:xfrm>
            <a:off x="1569520" y="1245033"/>
            <a:ext cx="2892757" cy="736166"/>
          </a:xfrm>
          <a:prstGeom prst="rect">
            <a:avLst/>
          </a:prstGeom>
          <a:noFill/>
        </p:spPr>
        <p:txBody>
          <a:bodyPr wrap="square" lIns="104205" tIns="52103" rIns="104205" bIns="52103" rtlCol="0">
            <a:spAutoFit/>
          </a:bodyPr>
          <a:lstStyle/>
          <a:p>
            <a:pPr algn="ctr"/>
            <a:r>
              <a:rPr lang="en-US" altLang="zh-CN" sz="4100" dirty="0" smtClean="0">
                <a:solidFill>
                  <a:srgbClr val="919DCB"/>
                </a:solidFill>
                <a:latin typeface="微软雅黑" panose="020B0503020204020204" charset="-122"/>
                <a:ea typeface="微软雅黑" panose="020B0503020204020204" charset="-122"/>
              </a:rPr>
              <a:t>Abstract</a:t>
            </a:r>
            <a:endParaRPr lang="zh-CN" altLang="en-US" sz="4100" dirty="0">
              <a:solidFill>
                <a:srgbClr val="919DCB"/>
              </a:solidFill>
              <a:latin typeface="微软雅黑" panose="020B0503020204020204" charset="-122"/>
              <a:ea typeface="微软雅黑" panose="020B0503020204020204" charset="-122"/>
            </a:endParaRPr>
          </a:p>
        </p:txBody>
      </p:sp>
      <p:sp>
        <p:nvSpPr>
          <p:cNvPr id="5" name="文本框 24"/>
          <p:cNvSpPr txBox="1"/>
          <p:nvPr/>
        </p:nvSpPr>
        <p:spPr>
          <a:xfrm>
            <a:off x="399407" y="1981200"/>
            <a:ext cx="5245802" cy="2259660"/>
          </a:xfrm>
          <a:prstGeom prst="rect">
            <a:avLst/>
          </a:prstGeom>
          <a:noFill/>
        </p:spPr>
        <p:txBody>
          <a:bodyPr wrap="square" lIns="104205" tIns="52103" rIns="104205" bIns="52103" rtlCol="0">
            <a:spAutoFit/>
          </a:bodyPr>
          <a:lstStyle/>
          <a:p>
            <a:pPr algn="ctr"/>
            <a:r>
              <a:rPr lang="en-US" altLang="zh-CN" sz="2000" dirty="0" smtClean="0">
                <a:solidFill>
                  <a:srgbClr val="919DCB"/>
                </a:solidFill>
                <a:latin typeface="微软雅黑" panose="020B0503020204020204" charset="-122"/>
                <a:ea typeface="微软雅黑" panose="020B0503020204020204" charset="-122"/>
              </a:rPr>
              <a:t>This project gives an overview of the most recent pandemic of the novel coronavirus 2019 (COVID-19) and shows how data analysis of such an epidemic plays an important role for further predictions and even predictions of future situations.</a:t>
            </a:r>
            <a:endParaRPr lang="zh-CN" altLang="en-US" sz="2000" dirty="0">
              <a:solidFill>
                <a:srgbClr val="919DCB"/>
              </a:solidFill>
              <a:latin typeface="微软雅黑" panose="020B0503020204020204" charset="-122"/>
              <a:ea typeface="微软雅黑" panose="020B0503020204020204" charset="-122"/>
            </a:endParaRPr>
          </a:p>
        </p:txBody>
      </p:sp>
      <p:sp>
        <p:nvSpPr>
          <p:cNvPr id="6" name="文本框 24"/>
          <p:cNvSpPr txBox="1"/>
          <p:nvPr/>
        </p:nvSpPr>
        <p:spPr>
          <a:xfrm>
            <a:off x="472473" y="4240859"/>
            <a:ext cx="5086851" cy="320667"/>
          </a:xfrm>
          <a:prstGeom prst="rect">
            <a:avLst/>
          </a:prstGeom>
          <a:solidFill>
            <a:srgbClr val="919DCB"/>
          </a:solidFill>
        </p:spPr>
        <p:txBody>
          <a:bodyPr wrap="square" lIns="104205" tIns="52103" rIns="104205" bIns="52103" rtlCol="0">
            <a:spAutoFit/>
          </a:bodyPr>
          <a:lstStyle/>
          <a:p>
            <a:pPr algn="ctr"/>
            <a:r>
              <a:rPr lang="en-US" altLang="zh-CN" sz="1400" dirty="0" smtClean="0">
                <a:solidFill>
                  <a:schemeClr val="bg1"/>
                </a:solidFill>
                <a:latin typeface="微软雅黑" panose="020B0503020204020204" charset="-122"/>
                <a:ea typeface="微软雅黑" panose="020B0503020204020204" charset="-122"/>
              </a:rPr>
              <a:t>Key words: COVID-19, data analysis, forecasting model</a:t>
            </a:r>
            <a:endParaRPr lang="en-US" altLang="zh-CN" sz="1400" dirty="0">
              <a:solidFill>
                <a:schemeClr val="bg1"/>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407582644"/>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 </a:t>
            </a:r>
            <a:r>
              <a:rPr lang="en-US" altLang="zh-CN" sz="1400" spc="684" dirty="0" smtClean="0">
                <a:solidFill>
                  <a:srgbClr val="919DCB"/>
                </a:solidFill>
                <a:latin typeface="微软雅黑" panose="020B0503020204020204" charset="-122"/>
                <a:ea typeface="微软雅黑" panose="020B0503020204020204" charset="-122"/>
              </a:rPr>
              <a:t>Libraries </a:t>
            </a:r>
            <a:r>
              <a:rPr lang="en-US" altLang="zh-CN" sz="1400" spc="684" dirty="0">
                <a:solidFill>
                  <a:srgbClr val="919DCB"/>
                </a:solidFill>
                <a:latin typeface="微软雅黑" panose="020B0503020204020204" charset="-122"/>
                <a:ea typeface="微软雅黑" panose="020B0503020204020204" charset="-122"/>
              </a:rPr>
              <a:t>and tools</a:t>
            </a:r>
          </a:p>
        </p:txBody>
      </p:sp>
      <p:pic>
        <p:nvPicPr>
          <p:cNvPr id="1026" name="Picture 2" descr="https://lh5.googleusercontent.com/rdBxXaRAVYFrqz_AioXJkJ8zKT6sYE9hfJVh8m1lh1Qwich2XVF7jPvClDWqZhfWNq5XjjWC543ixD5pNtFIyylXNtXnplSmPuG6p6YjZVB_jKVJ8jxHXLI7sXGB5LrRIwwwCJ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336135"/>
            <a:ext cx="3810000" cy="221173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s://lh4.googleusercontent.com/tQc2EOway5SF3VahwHjznErmsw3TYkf55OmDe1wk4rTOAY2l1qzrhCLKLXjdaXc09VLEJHHJ5ABaQ3WnNZjg5kJN5iGN62LWvovUVlFSLD_inqdRcsmZYIW9OEgGLUUx3VXFpXz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547872"/>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Michael Waskom on Twitter: &amp;quot;Better late than never, seaborn has a proper  logo! Thanks to @Mbussonn for the initial design. Naturally, the final  image was made in @matplotlib. svg files will b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91747" y="3547872"/>
            <a:ext cx="1899254" cy="1828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68742" y="5450935"/>
            <a:ext cx="2834516" cy="369332"/>
          </a:xfrm>
          <a:prstGeom prst="rect">
            <a:avLst/>
          </a:prstGeom>
          <a:noFill/>
        </p:spPr>
        <p:txBody>
          <a:bodyPr wrap="square" rtlCol="0">
            <a:spAutoFit/>
          </a:bodyPr>
          <a:lstStyle/>
          <a:p>
            <a:pPr algn="ctr"/>
            <a:r>
              <a:rPr lang="en-US" dirty="0" smtClean="0"/>
              <a:t>Libraries (in Python)</a:t>
            </a:r>
            <a:endParaRPr lang="en-US" dirty="0"/>
          </a:p>
        </p:txBody>
      </p:sp>
      <p:pic>
        <p:nvPicPr>
          <p:cNvPr id="1034"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9200" y="1600200"/>
            <a:ext cx="2671119" cy="2182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descr="Sortcolumn.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54999" y="3427857"/>
            <a:ext cx="2440305" cy="19488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700319" y="2506738"/>
            <a:ext cx="894985" cy="369332"/>
          </a:xfrm>
          <a:prstGeom prst="rect">
            <a:avLst/>
          </a:prstGeom>
          <a:noFill/>
        </p:spPr>
        <p:txBody>
          <a:bodyPr wrap="square" rtlCol="0">
            <a:spAutoFit/>
          </a:bodyPr>
          <a:lstStyle/>
          <a:p>
            <a:pPr algn="ctr"/>
            <a:r>
              <a:rPr lang="en-US" dirty="0" smtClean="0"/>
              <a:t>Excel</a:t>
            </a:r>
            <a:endParaRPr lang="en-US" dirty="0"/>
          </a:p>
        </p:txBody>
      </p:sp>
      <p:sp>
        <p:nvSpPr>
          <p:cNvPr id="4" name="TextBox 3"/>
          <p:cNvSpPr txBox="1"/>
          <p:nvPr/>
        </p:nvSpPr>
        <p:spPr>
          <a:xfrm>
            <a:off x="5029200" y="4277606"/>
            <a:ext cx="1143000" cy="369332"/>
          </a:xfrm>
          <a:prstGeom prst="rect">
            <a:avLst/>
          </a:prstGeom>
          <a:noFill/>
        </p:spPr>
        <p:txBody>
          <a:bodyPr wrap="square" rtlCol="0">
            <a:spAutoFit/>
          </a:bodyPr>
          <a:lstStyle/>
          <a:p>
            <a:pPr algn="ctr"/>
            <a:r>
              <a:rPr lang="en-US" dirty="0" smtClean="0"/>
              <a:t>SPSS</a:t>
            </a:r>
            <a:endParaRPr lang="en-US" dirty="0"/>
          </a:p>
        </p:txBody>
      </p:sp>
      <p:sp>
        <p:nvSpPr>
          <p:cNvPr id="75" name="TextBox 74"/>
          <p:cNvSpPr txBox="1"/>
          <p:nvPr/>
        </p:nvSpPr>
        <p:spPr>
          <a:xfrm>
            <a:off x="5029200" y="5450935"/>
            <a:ext cx="3566104" cy="369332"/>
          </a:xfrm>
          <a:prstGeom prst="rect">
            <a:avLst/>
          </a:prstGeom>
          <a:noFill/>
        </p:spPr>
        <p:txBody>
          <a:bodyPr wrap="square" rtlCol="0">
            <a:spAutoFit/>
          </a:bodyPr>
          <a:lstStyle/>
          <a:p>
            <a:pPr algn="ctr"/>
            <a:r>
              <a:rPr lang="en-US" dirty="0" smtClean="0"/>
              <a:t>Tools</a:t>
            </a:r>
            <a:endParaRPr lang="en-US" dirty="0"/>
          </a:p>
        </p:txBody>
      </p:sp>
    </p:spTree>
    <p:extLst>
      <p:ext uri="{BB962C8B-B14F-4D97-AF65-F5344CB8AC3E}">
        <p14:creationId xmlns:p14="http://schemas.microsoft.com/office/powerpoint/2010/main" val="2479954015"/>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925859" y="906059"/>
            <a:ext cx="3124200" cy="131208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Data </a:t>
            </a:r>
            <a:r>
              <a:rPr lang="en-US" altLang="zh-CN" sz="1400" spc="684" dirty="0">
                <a:solidFill>
                  <a:srgbClr val="919DCB"/>
                </a:solidFill>
                <a:latin typeface="微软雅黑" panose="020B0503020204020204" charset="-122"/>
                <a:ea typeface="微软雅黑" panose="020B0503020204020204" charset="-122"/>
              </a:rPr>
              <a:t>cleaning result</a:t>
            </a:r>
          </a:p>
        </p:txBody>
      </p:sp>
      <p:sp>
        <p:nvSpPr>
          <p:cNvPr id="5" name="TextBox 4"/>
          <p:cNvSpPr txBox="1"/>
          <p:nvPr/>
        </p:nvSpPr>
        <p:spPr>
          <a:xfrm>
            <a:off x="76200" y="762000"/>
            <a:ext cx="8519104" cy="2308324"/>
          </a:xfrm>
          <a:prstGeom prst="rect">
            <a:avLst/>
          </a:prstGeom>
          <a:noFill/>
        </p:spPr>
        <p:txBody>
          <a:bodyPr wrap="square" rtlCol="0">
            <a:spAutoFit/>
          </a:bodyPr>
          <a:lstStyle/>
          <a:p>
            <a:pPr algn="just"/>
            <a:r>
              <a:rPr lang="en-US" dirty="0"/>
              <a:t>There are a total of seven separated data tables for seven regions examined, each with eight attributes (column): Date, Confirmed, Deaths, Recovered, Infected, Case-fatality rate (CFR), Recovery rate and Mortality rate, respectively. In which:</a:t>
            </a:r>
          </a:p>
          <a:p>
            <a:pPr algn="just"/>
            <a:r>
              <a:rPr lang="en-US" dirty="0" smtClean="0"/>
              <a:t>   ·Infected </a:t>
            </a:r>
            <a:r>
              <a:rPr lang="en-US" dirty="0"/>
              <a:t>= Confirmed – Deaths – Recovered: Active cases</a:t>
            </a:r>
          </a:p>
          <a:p>
            <a:pPr algn="just"/>
            <a:r>
              <a:rPr lang="en-US" dirty="0" smtClean="0"/>
              <a:t>   ·Case-fatality </a:t>
            </a:r>
            <a:r>
              <a:rPr lang="en-US" dirty="0"/>
              <a:t>rate = (Deaths / Confirmed) x 100: Rate of deaths over confirmed </a:t>
            </a:r>
            <a:r>
              <a:rPr lang="en-US" dirty="0" smtClean="0"/>
              <a:t>cases</a:t>
            </a:r>
          </a:p>
          <a:p>
            <a:pPr algn="just"/>
            <a:r>
              <a:rPr lang="en-US" dirty="0" smtClean="0"/>
              <a:t>   ·Recovery </a:t>
            </a:r>
            <a:r>
              <a:rPr lang="en-US" dirty="0"/>
              <a:t>rate = (Recovered / Confirmed) x 100: Rate of recovered over confirmed cases</a:t>
            </a:r>
          </a:p>
          <a:p>
            <a:pPr algn="just"/>
            <a:r>
              <a:rPr lang="en-US" dirty="0" smtClean="0"/>
              <a:t>   ·Mortality </a:t>
            </a:r>
            <a:r>
              <a:rPr lang="en-US" dirty="0"/>
              <a:t>rate = (Deaths / Population) x 100: Rate of deaths over a total population.</a:t>
            </a:r>
          </a:p>
          <a:p>
            <a:pPr algn="just"/>
            <a:r>
              <a:rPr lang="en-US" dirty="0"/>
              <a:t>Time: from July 1, 2020 to May 31, 2021.</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0683" y="3200400"/>
            <a:ext cx="5516878" cy="276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30552" y="5966381"/>
            <a:ext cx="7010400" cy="369332"/>
          </a:xfrm>
          <a:prstGeom prst="rect">
            <a:avLst/>
          </a:prstGeom>
          <a:noFill/>
        </p:spPr>
        <p:txBody>
          <a:bodyPr wrap="square" rtlCol="0">
            <a:spAutoFit/>
          </a:bodyPr>
          <a:lstStyle/>
          <a:p>
            <a:pPr algn="ctr"/>
            <a:r>
              <a:rPr lang="en-US" dirty="0"/>
              <a:t>Dataset of Global with 8 attributes</a:t>
            </a:r>
            <a:r>
              <a:rPr lang="en-US" dirty="0" smtClean="0"/>
              <a:t>.</a:t>
            </a:r>
            <a:endParaRPr lang="en-US" dirty="0"/>
          </a:p>
        </p:txBody>
      </p:sp>
    </p:spTree>
    <p:extLst>
      <p:ext uri="{BB962C8B-B14F-4D97-AF65-F5344CB8AC3E}">
        <p14:creationId xmlns:p14="http://schemas.microsoft.com/office/powerpoint/2010/main" val="299158003"/>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925859" y="906059"/>
            <a:ext cx="3124200" cy="131208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Basic </a:t>
            </a:r>
            <a:r>
              <a:rPr lang="en-US" altLang="zh-CN" sz="1400" spc="684" dirty="0">
                <a:solidFill>
                  <a:srgbClr val="919DCB"/>
                </a:solidFill>
                <a:latin typeface="微软雅黑" panose="020B0503020204020204" charset="-122"/>
                <a:ea typeface="微软雅黑" panose="020B0503020204020204" charset="-122"/>
              </a:rPr>
              <a:t>visuals</a:t>
            </a:r>
          </a:p>
        </p:txBody>
      </p:sp>
      <p:sp>
        <p:nvSpPr>
          <p:cNvPr id="2" name="TextBox 1"/>
          <p:cNvSpPr txBox="1"/>
          <p:nvPr/>
        </p:nvSpPr>
        <p:spPr>
          <a:xfrm>
            <a:off x="182940" y="762000"/>
            <a:ext cx="8412363" cy="369332"/>
          </a:xfrm>
          <a:prstGeom prst="rect">
            <a:avLst/>
          </a:prstGeom>
          <a:noFill/>
        </p:spPr>
        <p:txBody>
          <a:bodyPr wrap="square" rtlCol="0">
            <a:spAutoFit/>
          </a:bodyPr>
          <a:lstStyle/>
          <a:p>
            <a:pPr algn="just"/>
            <a:r>
              <a:rPr lang="en-US" dirty="0"/>
              <a:t>The actual Confirmed number is higher because there may be asymptomatic patients</a:t>
            </a:r>
            <a:r>
              <a:rPr lang="en-US" dirty="0" smtClean="0"/>
              <a:t>.</a:t>
            </a:r>
          </a:p>
        </p:txBody>
      </p:sp>
      <p:grpSp>
        <p:nvGrpSpPr>
          <p:cNvPr id="11" name="组合 19"/>
          <p:cNvGrpSpPr/>
          <p:nvPr/>
        </p:nvGrpSpPr>
        <p:grpSpPr>
          <a:xfrm>
            <a:off x="182940" y="1131332"/>
            <a:ext cx="8729980" cy="1313815"/>
            <a:chOff x="2764" y="5602"/>
            <a:chExt cx="13748" cy="2069"/>
          </a:xfrm>
        </p:grpSpPr>
        <p:sp>
          <p:nvSpPr>
            <p:cNvPr id="12" name="文本框 14"/>
            <p:cNvSpPr txBox="1"/>
            <p:nvPr/>
          </p:nvSpPr>
          <p:spPr>
            <a:xfrm>
              <a:off x="2922" y="5788"/>
              <a:ext cx="13391" cy="1696"/>
            </a:xfrm>
            <a:prstGeom prst="rect">
              <a:avLst/>
            </a:prstGeom>
            <a:noFill/>
          </p:spPr>
          <p:txBody>
            <a:bodyPr wrap="square" rtlCol="0" anchor="t">
              <a:spAutoFit/>
            </a:bodyPr>
            <a:lstStyle/>
            <a:p>
              <a:pPr algn="just"/>
              <a:r>
                <a:rPr lang="en-US" sz="1600" i="1" dirty="0"/>
                <a:t>Recovered</a:t>
              </a:r>
              <a:r>
                <a:rPr lang="en-US" sz="1600" dirty="0"/>
                <a:t>’s line chart has a glitch towards the end of 2020 due to missing </a:t>
              </a:r>
              <a:r>
                <a:rPr lang="en-US" sz="1600" dirty="0" err="1"/>
                <a:t>datas</a:t>
              </a:r>
              <a:r>
                <a:rPr lang="en-US" sz="1600" dirty="0"/>
                <a:t> since December 14, 2020 of the United States (along with some other countries that were not included). It is probable that the US, which at the time has the largest number of confirmed cases in the world, was experiencing an unexpected outbreak making it difficult to keep track of cases.</a:t>
              </a:r>
            </a:p>
          </p:txBody>
        </p:sp>
        <p:sp>
          <p:nvSpPr>
            <p:cNvPr id="13" name="矩形 8"/>
            <p:cNvSpPr/>
            <p:nvPr/>
          </p:nvSpPr>
          <p:spPr>
            <a:xfrm>
              <a:off x="2764" y="5602"/>
              <a:ext cx="13748" cy="2069"/>
            </a:xfrm>
            <a:prstGeom prst="rect">
              <a:avLst/>
            </a:prstGeom>
            <a:noFill/>
            <a:ln>
              <a:solidFill>
                <a:schemeClr val="bg1">
                  <a:lumMod val="8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41" y="2474345"/>
            <a:ext cx="4312859" cy="395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343400" y="4119068"/>
            <a:ext cx="4685288" cy="646331"/>
          </a:xfrm>
          <a:prstGeom prst="rect">
            <a:avLst/>
          </a:prstGeom>
        </p:spPr>
        <p:txBody>
          <a:bodyPr wrap="square">
            <a:spAutoFit/>
          </a:bodyPr>
          <a:lstStyle/>
          <a:p>
            <a:r>
              <a:rPr lang="en-US" dirty="0"/>
              <a:t>Global Confirmed, Death and Recovered cases </a:t>
            </a:r>
            <a:endParaRPr lang="en-US" dirty="0" smtClean="0"/>
          </a:p>
          <a:p>
            <a:r>
              <a:rPr lang="en-US" dirty="0" smtClean="0"/>
              <a:t>(</a:t>
            </a:r>
            <a:r>
              <a:rPr lang="en-US" dirty="0"/>
              <a:t>until May 31, 2021).</a:t>
            </a:r>
          </a:p>
        </p:txBody>
      </p:sp>
    </p:spTree>
    <p:extLst>
      <p:ext uri="{BB962C8B-B14F-4D97-AF65-F5344CB8AC3E}">
        <p14:creationId xmlns:p14="http://schemas.microsoft.com/office/powerpoint/2010/main" val="665434166"/>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Basic </a:t>
            </a:r>
            <a:r>
              <a:rPr lang="en-US" altLang="zh-CN" sz="1400" spc="684" dirty="0" smtClean="0">
                <a:solidFill>
                  <a:srgbClr val="919DCB"/>
                </a:solidFill>
                <a:latin typeface="微软雅黑" panose="020B0503020204020204" charset="-122"/>
                <a:ea typeface="微软雅黑" panose="020B0503020204020204" charset="-122"/>
              </a:rPr>
              <a:t>visuals (cont.)</a:t>
            </a:r>
            <a:endParaRPr lang="en-US" altLang="zh-CN" sz="1400" spc="684" dirty="0">
              <a:solidFill>
                <a:srgbClr val="919DCB"/>
              </a:solidFill>
              <a:latin typeface="微软雅黑" panose="020B0503020204020204" charset="-122"/>
              <a:ea typeface="微软雅黑" panose="020B0503020204020204" charset="-122"/>
            </a:endParaRPr>
          </a:p>
        </p:txBody>
      </p:sp>
      <p:sp>
        <p:nvSpPr>
          <p:cNvPr id="2" name="TextBox 1"/>
          <p:cNvSpPr txBox="1"/>
          <p:nvPr/>
        </p:nvSpPr>
        <p:spPr>
          <a:xfrm>
            <a:off x="182940" y="762000"/>
            <a:ext cx="8412363" cy="2308324"/>
          </a:xfrm>
          <a:prstGeom prst="rect">
            <a:avLst/>
          </a:prstGeom>
          <a:noFill/>
        </p:spPr>
        <p:txBody>
          <a:bodyPr wrap="square" rtlCol="0">
            <a:spAutoFit/>
          </a:bodyPr>
          <a:lstStyle/>
          <a:p>
            <a:pPr algn="just"/>
            <a:r>
              <a:rPr lang="en-US" dirty="0"/>
              <a:t>Except for United States, all figures show an upward trend that is almost linear. </a:t>
            </a:r>
          </a:p>
          <a:p>
            <a:pPr algn="just"/>
            <a:r>
              <a:rPr lang="en-US" dirty="0"/>
              <a:t>As the Confirmed case increases, the number of confirmed cases increases, so does the Deaths rate with a similar ratio. In other words, if the Confirmed case saw a sharp increase, the Death case would be expected to also experience a drastic increase</a:t>
            </a:r>
            <a:r>
              <a:rPr lang="en-US" dirty="0" smtClean="0"/>
              <a:t>.</a:t>
            </a:r>
            <a:endParaRPr lang="en-US" dirty="0"/>
          </a:p>
          <a:p>
            <a:pPr algn="just"/>
            <a:r>
              <a:rPr lang="en-US" dirty="0"/>
              <a:t>The Vietnam graph shows that the Confirmed cases were suddenly exploded from August 2020 to September 2020, causing Deaths cases to go up rapidly. Additionally, because there were not many previous Deaths cases in Vietnam, the Deaths line showed a strong exponential increase</a:t>
            </a:r>
            <a:r>
              <a:rPr lang="en-US" dirty="0" smtClean="0"/>
              <a:t>.</a:t>
            </a:r>
            <a:endParaRPr lang="en-US" dirty="0"/>
          </a:p>
        </p:txBody>
      </p:sp>
      <p:pic>
        <p:nvPicPr>
          <p:cNvPr id="4098" name="Picture 2" descr="https://lh3.googleusercontent.com/95p6fRkYsofYIqHnzYrVS5fvwtowX6tkYldiPlkCMT_wgYsdxEgwR9I4iuXQDEpfiw9tjViT6LncJHiCluNKhjvlNtsqrTzD3BW2lIiY7brc7Bsl9sOCb5oizxI89mxdXZ2SGXP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40" y="3070324"/>
            <a:ext cx="5943600" cy="3352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26538" y="4008060"/>
            <a:ext cx="2468763" cy="1477328"/>
          </a:xfrm>
          <a:prstGeom prst="rect">
            <a:avLst/>
          </a:prstGeom>
        </p:spPr>
        <p:txBody>
          <a:bodyPr wrap="square">
            <a:spAutoFit/>
          </a:bodyPr>
          <a:lstStyle/>
          <a:p>
            <a:pPr algn="ctr"/>
            <a:r>
              <a:rPr lang="en-US" dirty="0"/>
              <a:t>Confirmed, Death and Recovered cases of selected </a:t>
            </a:r>
            <a:r>
              <a:rPr lang="en-US" dirty="0" smtClean="0"/>
              <a:t>countries</a:t>
            </a:r>
          </a:p>
          <a:p>
            <a:pPr algn="ctr"/>
            <a:r>
              <a:rPr lang="en-US" dirty="0" smtClean="0"/>
              <a:t>(until </a:t>
            </a:r>
            <a:r>
              <a:rPr lang="en-US" dirty="0"/>
              <a:t>May 31, 2021), on logarithm scale</a:t>
            </a:r>
            <a:r>
              <a:rPr lang="en-US" dirty="0" smtClean="0"/>
              <a:t>.</a:t>
            </a:r>
            <a:endParaRPr lang="en-US" dirty="0"/>
          </a:p>
        </p:txBody>
      </p:sp>
    </p:spTree>
    <p:extLst>
      <p:ext uri="{BB962C8B-B14F-4D97-AF65-F5344CB8AC3E}">
        <p14:creationId xmlns:p14="http://schemas.microsoft.com/office/powerpoint/2010/main" val="162299514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Basic </a:t>
            </a:r>
            <a:r>
              <a:rPr lang="en-US" altLang="zh-CN" sz="1400" spc="684" dirty="0" smtClean="0">
                <a:solidFill>
                  <a:srgbClr val="919DCB"/>
                </a:solidFill>
                <a:latin typeface="微软雅黑" panose="020B0503020204020204" charset="-122"/>
                <a:ea typeface="微软雅黑" panose="020B0503020204020204" charset="-122"/>
              </a:rPr>
              <a:t>visuals (cont.)</a:t>
            </a:r>
            <a:endParaRPr lang="en-US" altLang="zh-CN" sz="1400" spc="684" dirty="0">
              <a:solidFill>
                <a:srgbClr val="919DCB"/>
              </a:solidFill>
              <a:latin typeface="微软雅黑" panose="020B0503020204020204" charset="-122"/>
              <a:ea typeface="微软雅黑" panose="020B0503020204020204" charset="-122"/>
            </a:endParaRPr>
          </a:p>
        </p:txBody>
      </p:sp>
      <p:sp>
        <p:nvSpPr>
          <p:cNvPr id="2" name="TextBox 1"/>
          <p:cNvSpPr txBox="1"/>
          <p:nvPr/>
        </p:nvSpPr>
        <p:spPr>
          <a:xfrm>
            <a:off x="182940" y="762000"/>
            <a:ext cx="8412363" cy="2031325"/>
          </a:xfrm>
          <a:prstGeom prst="rect">
            <a:avLst/>
          </a:prstGeom>
          <a:noFill/>
        </p:spPr>
        <p:txBody>
          <a:bodyPr wrap="square" rtlCol="0">
            <a:spAutoFit/>
          </a:bodyPr>
          <a:lstStyle/>
          <a:p>
            <a:pPr algn="just"/>
            <a:r>
              <a:rPr lang="en-US" dirty="0"/>
              <a:t>With the exception of Vietnam, the graphs show an exponential decay trend. </a:t>
            </a:r>
          </a:p>
          <a:p>
            <a:pPr algn="just"/>
            <a:r>
              <a:rPr lang="en-US" dirty="0" smtClean="0"/>
              <a:t>Before September of 2020, the Vietnam line chart was the only one that increased drastically while the others decreased. This is also when the Confirmed cases escalated, as mentioned. It is possible that the country was controlling the pandemic so well that its people lowered their guards, which allowed the disease to spread. However, from November 2020, it started to drop. And from February 2021, the line decreased rapidly, so Vietnam must have had the pandemic under control.</a:t>
            </a:r>
            <a:endParaRPr lang="en-US" dirty="0"/>
          </a:p>
        </p:txBody>
      </p:sp>
      <p:pic>
        <p:nvPicPr>
          <p:cNvPr id="5122" name="Picture 2" descr="https://lh5.googleusercontent.com/noXhE-9iZTEzqY_OKxB3QP1rVv5QQRSFOeuh4jctt8OdbzlfmdkvTEJns-MVR15gDfWzVsSOQUFddOmna-mzKR0ElHDj57PqLCzz7gZ4YctNxdbb7WJJpT1LD_S7ZtMRJdaKk0dg"/>
          <p:cNvPicPr>
            <a:picLocks noChangeAspect="1" noChangeArrowheads="1"/>
          </p:cNvPicPr>
          <p:nvPr/>
        </p:nvPicPr>
        <p:blipFill rotWithShape="1">
          <a:blip r:embed="rId4">
            <a:extLst>
              <a:ext uri="{28A0092B-C50C-407E-A947-70E740481C1C}">
                <a14:useLocalDpi xmlns:a14="http://schemas.microsoft.com/office/drawing/2010/main" val="0"/>
              </a:ext>
            </a:extLst>
          </a:blip>
          <a:srcRect b="7086"/>
          <a:stretch/>
        </p:blipFill>
        <p:spPr bwMode="auto">
          <a:xfrm>
            <a:off x="1659364" y="2793325"/>
            <a:ext cx="5459513" cy="34429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59363" y="6096000"/>
            <a:ext cx="5459513" cy="369332"/>
          </a:xfrm>
          <a:prstGeom prst="rect">
            <a:avLst/>
          </a:prstGeom>
        </p:spPr>
        <p:txBody>
          <a:bodyPr wrap="square">
            <a:spAutoFit/>
          </a:bodyPr>
          <a:lstStyle/>
          <a:p>
            <a:pPr algn="ctr"/>
            <a:r>
              <a:rPr lang="en-US" dirty="0" smtClean="0"/>
              <a:t>Case-fatality rate of regions</a:t>
            </a:r>
            <a:endParaRPr lang="en-US" dirty="0"/>
          </a:p>
        </p:txBody>
      </p:sp>
    </p:spTree>
    <p:extLst>
      <p:ext uri="{BB962C8B-B14F-4D97-AF65-F5344CB8AC3E}">
        <p14:creationId xmlns:p14="http://schemas.microsoft.com/office/powerpoint/2010/main" val="152187050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Basic </a:t>
            </a:r>
            <a:r>
              <a:rPr lang="en-US" altLang="zh-CN" sz="1400" spc="684" dirty="0" smtClean="0">
                <a:solidFill>
                  <a:srgbClr val="919DCB"/>
                </a:solidFill>
                <a:latin typeface="微软雅黑" panose="020B0503020204020204" charset="-122"/>
                <a:ea typeface="微软雅黑" panose="020B0503020204020204" charset="-122"/>
              </a:rPr>
              <a:t>visuals (cont.)</a:t>
            </a:r>
            <a:endParaRPr lang="en-US" altLang="zh-CN" sz="1400" spc="684" dirty="0">
              <a:solidFill>
                <a:srgbClr val="919DCB"/>
              </a:solidFill>
              <a:latin typeface="微软雅黑" panose="020B0503020204020204" charset="-122"/>
              <a:ea typeface="微软雅黑" panose="020B0503020204020204" charset="-122"/>
            </a:endParaRPr>
          </a:p>
        </p:txBody>
      </p:sp>
      <p:sp>
        <p:nvSpPr>
          <p:cNvPr id="2" name="TextBox 1"/>
          <p:cNvSpPr txBox="1"/>
          <p:nvPr/>
        </p:nvSpPr>
        <p:spPr>
          <a:xfrm>
            <a:off x="182941" y="776243"/>
            <a:ext cx="8417026" cy="1138773"/>
          </a:xfrm>
          <a:prstGeom prst="rect">
            <a:avLst/>
          </a:prstGeom>
          <a:noFill/>
        </p:spPr>
        <p:txBody>
          <a:bodyPr wrap="square" rtlCol="0">
            <a:spAutoFit/>
          </a:bodyPr>
          <a:lstStyle/>
          <a:p>
            <a:pPr algn="just"/>
            <a:r>
              <a:rPr lang="en-US" sz="1700" dirty="0"/>
              <a:t>The general trend on this graph appears to be moving up and down around a stationary line.</a:t>
            </a:r>
          </a:p>
          <a:p>
            <a:pPr algn="just"/>
            <a:r>
              <a:rPr lang="en-US" sz="1700" dirty="0"/>
              <a:t>Line graph of the United States is missing from December 14, 2020 onwards. US is the country with the highest number of Confirmed as well as Deaths globally. Hence, the US Recovery data should have a huge impact on global Recovered data trend</a:t>
            </a:r>
            <a:r>
              <a:rPr lang="en-US" sz="1700" dirty="0" smtClean="0"/>
              <a:t>.</a:t>
            </a:r>
            <a:endParaRPr lang="en-US" sz="1700" dirty="0"/>
          </a:p>
        </p:txBody>
      </p:sp>
      <p:sp>
        <p:nvSpPr>
          <p:cNvPr id="10" name="Rectangle 9"/>
          <p:cNvSpPr/>
          <p:nvPr/>
        </p:nvSpPr>
        <p:spPr>
          <a:xfrm>
            <a:off x="1659363" y="5562600"/>
            <a:ext cx="5459513" cy="369332"/>
          </a:xfrm>
          <a:prstGeom prst="rect">
            <a:avLst/>
          </a:prstGeom>
        </p:spPr>
        <p:txBody>
          <a:bodyPr wrap="square">
            <a:spAutoFit/>
          </a:bodyPr>
          <a:lstStyle/>
          <a:p>
            <a:pPr algn="ctr"/>
            <a:r>
              <a:rPr lang="en-US" dirty="0" smtClean="0"/>
              <a:t>Recovery rate of regions</a:t>
            </a:r>
            <a:endParaRPr lang="en-US" dirty="0"/>
          </a:p>
        </p:txBody>
      </p:sp>
      <p:pic>
        <p:nvPicPr>
          <p:cNvPr id="7170" name="Picture 2" descr="https://lh6.googleusercontent.com/LDC4xJ1R_gc7Jme8tee7SowxxmP8ufs1C_HVdG4wq-KITOW9aBcUPjKwBCpsCJk45YCoRsR7WRLWa_zGlizRctmon5D0WNGXjIXDtRwX8lWCvW4FcgK6LlotHtXJBuMO3PzdbioE"/>
          <p:cNvPicPr>
            <a:picLocks noChangeArrowheads="1"/>
          </p:cNvPicPr>
          <p:nvPr/>
        </p:nvPicPr>
        <p:blipFill rotWithShape="1">
          <a:blip r:embed="rId4">
            <a:extLst>
              <a:ext uri="{28A0092B-C50C-407E-A947-70E740481C1C}">
                <a14:useLocalDpi xmlns:a14="http://schemas.microsoft.com/office/drawing/2010/main" val="0"/>
              </a:ext>
            </a:extLst>
          </a:blip>
          <a:srcRect t="3130" b="9268"/>
          <a:stretch/>
        </p:blipFill>
        <p:spPr bwMode="auto">
          <a:xfrm>
            <a:off x="1659363" y="2305227"/>
            <a:ext cx="5458968" cy="3328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40511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lh5.googleusercontent.com/OqSiF5_sE4Y0CQWxAnwDa4_QZm67o2-utlYAXV6wiTV430hXDGeX9-QWxLufOKWi8h9agBdcIGfdZRJuV6i2rhCBHw_AhCgpwZihM35vBAVLb-lDJktMuwzMXpC5k674ho7BHu5g"/>
          <p:cNvPicPr>
            <a:picLocks noChangeArrowheads="1"/>
          </p:cNvPicPr>
          <p:nvPr/>
        </p:nvPicPr>
        <p:blipFill rotWithShape="1">
          <a:blip r:embed="rId3">
            <a:extLst>
              <a:ext uri="{28A0092B-C50C-407E-A947-70E740481C1C}">
                <a14:useLocalDpi xmlns:a14="http://schemas.microsoft.com/office/drawing/2010/main" val="0"/>
              </a:ext>
            </a:extLst>
          </a:blip>
          <a:srcRect t="1648" b="13299"/>
          <a:stretch/>
        </p:blipFill>
        <p:spPr bwMode="auto">
          <a:xfrm>
            <a:off x="1659363" y="2807568"/>
            <a:ext cx="5458968" cy="3381770"/>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C:\Documents and Settings\Administrator\桌面\新建文件夹 (2)\5.15封面参考\复件 (27) 新建文件夹\0f1ac98d7ad0e382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Basic </a:t>
            </a:r>
            <a:r>
              <a:rPr lang="en-US" altLang="zh-CN" sz="1400" spc="684" dirty="0" smtClean="0">
                <a:solidFill>
                  <a:srgbClr val="919DCB"/>
                </a:solidFill>
                <a:latin typeface="微软雅黑" panose="020B0503020204020204" charset="-122"/>
                <a:ea typeface="微软雅黑" panose="020B0503020204020204" charset="-122"/>
              </a:rPr>
              <a:t>visuals (cont.)</a:t>
            </a:r>
            <a:endParaRPr lang="en-US" altLang="zh-CN" sz="1400" spc="684" dirty="0">
              <a:solidFill>
                <a:srgbClr val="919DCB"/>
              </a:solidFill>
              <a:latin typeface="微软雅黑" panose="020B0503020204020204" charset="-122"/>
              <a:ea typeface="微软雅黑" panose="020B0503020204020204" charset="-122"/>
            </a:endParaRPr>
          </a:p>
        </p:txBody>
      </p:sp>
      <p:sp>
        <p:nvSpPr>
          <p:cNvPr id="2" name="TextBox 1"/>
          <p:cNvSpPr txBox="1"/>
          <p:nvPr/>
        </p:nvSpPr>
        <p:spPr>
          <a:xfrm>
            <a:off x="182941" y="776243"/>
            <a:ext cx="8417026" cy="2031325"/>
          </a:xfrm>
          <a:prstGeom prst="rect">
            <a:avLst/>
          </a:prstGeom>
          <a:noFill/>
        </p:spPr>
        <p:txBody>
          <a:bodyPr wrap="square" rtlCol="0">
            <a:spAutoFit/>
          </a:bodyPr>
          <a:lstStyle/>
          <a:p>
            <a:pPr algn="just"/>
            <a:r>
              <a:rPr lang="en-US" dirty="0"/>
              <a:t>The graph shows that the rate is growing relatively smoothly, except for Vietnam which saw a sharp increase. </a:t>
            </a:r>
          </a:p>
          <a:p>
            <a:pPr algn="just"/>
            <a:r>
              <a:rPr lang="en-US" dirty="0"/>
              <a:t>Even if only a small proportion of the population (0.01% - 0.2%) is lower than the mortality rate of people who die from other reasons (traffic accidents, other diseases), we still have to take into account that not all COVID-19 cases are recorded. As a result, it is still a dangerous disease and if we don't make efforts to control it, the death rate could rise exponentially to the point of loss of control</a:t>
            </a:r>
            <a:r>
              <a:rPr lang="en-US" dirty="0" smtClean="0"/>
              <a:t>.</a:t>
            </a:r>
            <a:endParaRPr lang="en-US" dirty="0"/>
          </a:p>
        </p:txBody>
      </p:sp>
      <p:sp>
        <p:nvSpPr>
          <p:cNvPr id="10" name="Rectangle 9"/>
          <p:cNvSpPr/>
          <p:nvPr/>
        </p:nvSpPr>
        <p:spPr>
          <a:xfrm>
            <a:off x="1658818" y="6096000"/>
            <a:ext cx="5459513" cy="369332"/>
          </a:xfrm>
          <a:prstGeom prst="rect">
            <a:avLst/>
          </a:prstGeom>
        </p:spPr>
        <p:txBody>
          <a:bodyPr wrap="square">
            <a:spAutoFit/>
          </a:bodyPr>
          <a:lstStyle/>
          <a:p>
            <a:pPr algn="ctr"/>
            <a:r>
              <a:rPr lang="en-US" dirty="0" smtClean="0"/>
              <a:t>Mortality rate of regions</a:t>
            </a:r>
            <a:endParaRPr lang="en-US" dirty="0"/>
          </a:p>
        </p:txBody>
      </p:sp>
    </p:spTree>
    <p:extLst>
      <p:ext uri="{BB962C8B-B14F-4D97-AF65-F5344CB8AC3E}">
        <p14:creationId xmlns:p14="http://schemas.microsoft.com/office/powerpoint/2010/main" val="417761915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82941" y="776243"/>
            <a:ext cx="8417026" cy="1200329"/>
          </a:xfrm>
          <a:prstGeom prst="rect">
            <a:avLst/>
          </a:prstGeom>
          <a:noFill/>
        </p:spPr>
        <p:txBody>
          <a:bodyPr wrap="square" rtlCol="0">
            <a:spAutoFit/>
          </a:bodyPr>
          <a:lstStyle/>
          <a:p>
            <a:pPr algn="just"/>
            <a:r>
              <a:rPr lang="en-US" dirty="0"/>
              <a:t> The table shows the date countries started mass vaccination. From the numbers and analyzes in the previous part, it can be seen that the numbers do not change significantly, even if vaccinations are already involved. The benefit is likely to come in the long run.</a:t>
            </a:r>
          </a:p>
        </p:txBody>
      </p:sp>
      <p:sp>
        <p:nvSpPr>
          <p:cNvPr id="10" name="Rectangle 9"/>
          <p:cNvSpPr/>
          <p:nvPr/>
        </p:nvSpPr>
        <p:spPr>
          <a:xfrm>
            <a:off x="1658817" y="5062672"/>
            <a:ext cx="5459513" cy="369332"/>
          </a:xfrm>
          <a:prstGeom prst="rect">
            <a:avLst/>
          </a:prstGeom>
        </p:spPr>
        <p:txBody>
          <a:bodyPr wrap="square">
            <a:spAutoFit/>
          </a:bodyPr>
          <a:lstStyle/>
          <a:p>
            <a:pPr algn="ctr"/>
            <a:r>
              <a:rPr lang="en-US" dirty="0"/>
              <a:t>Starting date of vaccination by country</a:t>
            </a:r>
            <a:r>
              <a:rPr lang="en-US" dirty="0" smtClean="0"/>
              <a:t>.</a:t>
            </a:r>
            <a:endParaRPr lang="en-US" dirty="0"/>
          </a:p>
        </p:txBody>
      </p:sp>
      <p:pic>
        <p:nvPicPr>
          <p:cNvPr id="9218" name="Picture 2" descr="https://lh3.googleusercontent.com/sKPd7DpXN3cHJSkjyhGCpsanClcvvru5MwTtfqjEFACau14KGSPHNt69yKMuSBudPDiJX9q2hfkiB11NrFt60qD6qeDC5KSbpXIX52esshf7l79K2ij7kxcuLaKhi3vcKEsrQsE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0254" y="1976572"/>
            <a:ext cx="39624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233907"/>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Data </a:t>
            </a:r>
            <a:r>
              <a:rPr lang="en-US" altLang="zh-CN" sz="1400" spc="684" dirty="0" smtClean="0">
                <a:solidFill>
                  <a:srgbClr val="919DCB"/>
                </a:solidFill>
                <a:latin typeface="微软雅黑" panose="020B0503020204020204" charset="-122"/>
                <a:ea typeface="微软雅黑" panose="020B0503020204020204" charset="-122"/>
              </a:rPr>
              <a:t>distribution</a:t>
            </a:r>
            <a:endParaRPr lang="en-US" altLang="zh-CN" sz="1400" spc="684" dirty="0">
              <a:solidFill>
                <a:srgbClr val="919DCB"/>
              </a:solidFill>
              <a:latin typeface="微软雅黑" panose="020B0503020204020204" charset="-122"/>
              <a:ea typeface="微软雅黑" panose="020B0503020204020204" charset="-122"/>
            </a:endParaRPr>
          </a:p>
        </p:txBody>
      </p:sp>
      <p:sp>
        <p:nvSpPr>
          <p:cNvPr id="2" name="TextBox 1"/>
          <p:cNvSpPr txBox="1"/>
          <p:nvPr/>
        </p:nvSpPr>
        <p:spPr>
          <a:xfrm>
            <a:off x="182941" y="776243"/>
            <a:ext cx="8417026" cy="369332"/>
          </a:xfrm>
          <a:prstGeom prst="rect">
            <a:avLst/>
          </a:prstGeom>
          <a:noFill/>
        </p:spPr>
        <p:txBody>
          <a:bodyPr wrap="square" rtlCol="0">
            <a:spAutoFit/>
          </a:bodyPr>
          <a:lstStyle/>
          <a:p>
            <a:pPr algn="ctr"/>
            <a:r>
              <a:rPr lang="en-US" dirty="0"/>
              <a:t>We observe the histograms created from recorded data of each region.</a:t>
            </a:r>
          </a:p>
        </p:txBody>
      </p:sp>
      <p:pic>
        <p:nvPicPr>
          <p:cNvPr id="10242" name="Picture 2" descr="https://lh5.googleusercontent.com/3LOyr6u0V1JKrwKmjmKUW85d-KHLoTi2Wtgl0ZLIqAA4aIrYXlwUZ7zbVjXJYcuL6LI2vU6IEdhTf5x7cZlMEXgjAYMU3gpPCnUi8tDfE_6ed5O4wgvXzCsMZU72xkZMww0ym4w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41" y="1145575"/>
            <a:ext cx="5915025" cy="23083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179321" y="1295400"/>
            <a:ext cx="2423104" cy="2308324"/>
          </a:xfrm>
          <a:prstGeom prst="rect">
            <a:avLst/>
          </a:prstGeom>
          <a:noFill/>
        </p:spPr>
        <p:txBody>
          <a:bodyPr wrap="square" rtlCol="0">
            <a:spAutoFit/>
          </a:bodyPr>
          <a:lstStyle/>
          <a:p>
            <a:pPr algn="ctr"/>
            <a:r>
              <a:rPr lang="en-US" sz="1600" dirty="0" smtClean="0"/>
              <a:t>Global Confirmed, Death and Recovered frequency histograms. The Overall shape of three figures appear somewhat </a:t>
            </a:r>
            <a:r>
              <a:rPr lang="en-US" sz="1600" b="1" dirty="0" smtClean="0"/>
              <a:t>skewed to the right</a:t>
            </a:r>
            <a:r>
              <a:rPr lang="en-US" sz="1600" dirty="0" smtClean="0"/>
              <a:t> with several peaks (</a:t>
            </a:r>
            <a:r>
              <a:rPr lang="en-US" sz="1600" b="1" dirty="0" smtClean="0"/>
              <a:t>multimodal</a:t>
            </a:r>
            <a:r>
              <a:rPr lang="en-US" sz="1600" dirty="0" smtClean="0"/>
              <a:t>). This means the data tends to have lower values.</a:t>
            </a:r>
            <a:endParaRPr lang="en-US" sz="1600" dirty="0"/>
          </a:p>
        </p:txBody>
      </p:sp>
      <p:sp>
        <p:nvSpPr>
          <p:cNvPr id="4" name="TextBox 3"/>
          <p:cNvSpPr txBox="1"/>
          <p:nvPr/>
        </p:nvSpPr>
        <p:spPr>
          <a:xfrm>
            <a:off x="1616453" y="3453899"/>
            <a:ext cx="3048000" cy="369332"/>
          </a:xfrm>
          <a:prstGeom prst="rect">
            <a:avLst/>
          </a:prstGeom>
          <a:noFill/>
        </p:spPr>
        <p:txBody>
          <a:bodyPr wrap="square" rtlCol="0">
            <a:spAutoFit/>
          </a:bodyPr>
          <a:lstStyle/>
          <a:p>
            <a:pPr algn="ctr"/>
            <a:r>
              <a:rPr lang="en-US" dirty="0" smtClean="0"/>
              <a:t>Global data</a:t>
            </a:r>
            <a:endParaRPr lang="en-US" dirty="0"/>
          </a:p>
        </p:txBody>
      </p:sp>
      <p:pic>
        <p:nvPicPr>
          <p:cNvPr id="10244" name="Picture 4" descr="https://lh4.googleusercontent.com/BPhMaKzeOCuKR5HA8F2U1yDNzzwj6DukvlOlXahPuIKHiRxVtaSEZ0mPemjxYnhrRmKVFvR56eTZZhbyCQJxN6RAvjZYscSCnmO71V7D8G2cJAgkW6av4xlHSWxPSPZHSf8MXn8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4942" y="3823231"/>
            <a:ext cx="5915025" cy="23042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82941" y="4313655"/>
            <a:ext cx="2423104" cy="1569660"/>
          </a:xfrm>
          <a:prstGeom prst="rect">
            <a:avLst/>
          </a:prstGeom>
          <a:noFill/>
        </p:spPr>
        <p:txBody>
          <a:bodyPr wrap="square" rtlCol="0">
            <a:spAutoFit/>
          </a:bodyPr>
          <a:lstStyle/>
          <a:p>
            <a:pPr algn="ctr"/>
            <a:r>
              <a:rPr lang="en-US" sz="1600" dirty="0"/>
              <a:t>Confirmed, Death and Recovered frequency histograms of Brazil. All three graphs show the same trend of a </a:t>
            </a:r>
            <a:r>
              <a:rPr lang="en-US" sz="1600" b="1" dirty="0"/>
              <a:t>right-skewed</a:t>
            </a:r>
            <a:r>
              <a:rPr lang="en-US" sz="1600" dirty="0"/>
              <a:t> </a:t>
            </a:r>
            <a:r>
              <a:rPr lang="en-US" sz="1600" b="1" dirty="0" smtClean="0"/>
              <a:t>distribution</a:t>
            </a:r>
            <a:r>
              <a:rPr lang="en-US" sz="1600" dirty="0"/>
              <a:t>.</a:t>
            </a:r>
          </a:p>
        </p:txBody>
      </p:sp>
      <p:sp>
        <p:nvSpPr>
          <p:cNvPr id="13" name="TextBox 12"/>
          <p:cNvSpPr txBox="1"/>
          <p:nvPr/>
        </p:nvSpPr>
        <p:spPr>
          <a:xfrm>
            <a:off x="4118454" y="6127519"/>
            <a:ext cx="3048000" cy="369332"/>
          </a:xfrm>
          <a:prstGeom prst="rect">
            <a:avLst/>
          </a:prstGeom>
          <a:noFill/>
        </p:spPr>
        <p:txBody>
          <a:bodyPr wrap="square" rtlCol="0">
            <a:spAutoFit/>
          </a:bodyPr>
          <a:lstStyle/>
          <a:p>
            <a:pPr algn="ctr"/>
            <a:r>
              <a:rPr lang="en-US" dirty="0" smtClean="0"/>
              <a:t>Brazil data</a:t>
            </a:r>
            <a:endParaRPr lang="en-US" dirty="0"/>
          </a:p>
        </p:txBody>
      </p:sp>
    </p:spTree>
    <p:extLst>
      <p:ext uri="{BB962C8B-B14F-4D97-AF65-F5344CB8AC3E}">
        <p14:creationId xmlns:p14="http://schemas.microsoft.com/office/powerpoint/2010/main" val="4215873057"/>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Data </a:t>
            </a:r>
            <a:r>
              <a:rPr lang="en-US" altLang="zh-CN" sz="1400" spc="684" dirty="0" smtClean="0">
                <a:solidFill>
                  <a:srgbClr val="919DCB"/>
                </a:solidFill>
                <a:latin typeface="微软雅黑" panose="020B0503020204020204" charset="-122"/>
                <a:ea typeface="微软雅黑" panose="020B0503020204020204" charset="-122"/>
              </a:rPr>
              <a:t>distribution (cont.)</a:t>
            </a:r>
            <a:endParaRPr lang="en-US" altLang="zh-CN" sz="1400" spc="684" dirty="0">
              <a:solidFill>
                <a:srgbClr val="919DCB"/>
              </a:solidFill>
              <a:latin typeface="微软雅黑" panose="020B0503020204020204" charset="-122"/>
              <a:ea typeface="微软雅黑" panose="020B0503020204020204" charset="-122"/>
            </a:endParaRPr>
          </a:p>
        </p:txBody>
      </p:sp>
      <p:sp>
        <p:nvSpPr>
          <p:cNvPr id="3" name="TextBox 2"/>
          <p:cNvSpPr txBox="1"/>
          <p:nvPr/>
        </p:nvSpPr>
        <p:spPr>
          <a:xfrm>
            <a:off x="6179321" y="1391796"/>
            <a:ext cx="2423104" cy="1815882"/>
          </a:xfrm>
          <a:prstGeom prst="rect">
            <a:avLst/>
          </a:prstGeom>
          <a:noFill/>
        </p:spPr>
        <p:txBody>
          <a:bodyPr wrap="square" rtlCol="0">
            <a:spAutoFit/>
          </a:bodyPr>
          <a:lstStyle/>
          <a:p>
            <a:pPr algn="ctr"/>
            <a:r>
              <a:rPr lang="en-US" sz="1600" dirty="0"/>
              <a:t>Confirmed, Death and Recovered frequency histograms of India. The three plots closely follow the </a:t>
            </a:r>
            <a:r>
              <a:rPr lang="en-US" sz="1600" b="1" dirty="0"/>
              <a:t>Laplace distribution</a:t>
            </a:r>
            <a:r>
              <a:rPr lang="en-US" sz="1600" dirty="0"/>
              <a:t> with a large peak at the left end (edge peak).</a:t>
            </a:r>
          </a:p>
        </p:txBody>
      </p:sp>
      <p:sp>
        <p:nvSpPr>
          <p:cNvPr id="4" name="TextBox 3"/>
          <p:cNvSpPr txBox="1"/>
          <p:nvPr/>
        </p:nvSpPr>
        <p:spPr>
          <a:xfrm>
            <a:off x="1616453" y="3453899"/>
            <a:ext cx="3048000" cy="369332"/>
          </a:xfrm>
          <a:prstGeom prst="rect">
            <a:avLst/>
          </a:prstGeom>
          <a:noFill/>
        </p:spPr>
        <p:txBody>
          <a:bodyPr wrap="square" rtlCol="0">
            <a:spAutoFit/>
          </a:bodyPr>
          <a:lstStyle/>
          <a:p>
            <a:pPr algn="ctr"/>
            <a:r>
              <a:rPr lang="en-US" dirty="0" smtClean="0"/>
              <a:t>India data</a:t>
            </a:r>
            <a:endParaRPr lang="en-US" dirty="0"/>
          </a:p>
        </p:txBody>
      </p:sp>
      <p:sp>
        <p:nvSpPr>
          <p:cNvPr id="13" name="TextBox 12"/>
          <p:cNvSpPr txBox="1"/>
          <p:nvPr/>
        </p:nvSpPr>
        <p:spPr>
          <a:xfrm>
            <a:off x="4118454" y="6127519"/>
            <a:ext cx="3048000" cy="369332"/>
          </a:xfrm>
          <a:prstGeom prst="rect">
            <a:avLst/>
          </a:prstGeom>
          <a:noFill/>
        </p:spPr>
        <p:txBody>
          <a:bodyPr wrap="square" rtlCol="0">
            <a:spAutoFit/>
          </a:bodyPr>
          <a:lstStyle/>
          <a:p>
            <a:pPr algn="ctr"/>
            <a:r>
              <a:rPr lang="en-US" dirty="0" smtClean="0"/>
              <a:t>US data</a:t>
            </a:r>
            <a:endParaRPr lang="en-US" dirty="0"/>
          </a:p>
        </p:txBody>
      </p:sp>
      <p:pic>
        <p:nvPicPr>
          <p:cNvPr id="14" name="Picture 13"/>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41" y="1145575"/>
            <a:ext cx="5998464" cy="2308324"/>
          </a:xfrm>
          <a:prstGeom prst="rect">
            <a:avLst/>
          </a:prstGeom>
          <a:noFill/>
          <a:ln>
            <a:noFill/>
          </a:ln>
        </p:spPr>
      </p:pic>
      <p:pic>
        <p:nvPicPr>
          <p:cNvPr id="12290" name="Picture 2" descr="https://lh6.googleusercontent.com/63Ui7Fp99IpocxWNNLb27L552NXV6wcpCt7O-gdjYAEQrDN4EpwxgVFf6MXEOt_-1YMB-4UG_4CbL0GdfXBhohCldtCe1I7zaYBnG783tI54PArxMiRuIv5_CEF4yvXBdR8wbba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4942" y="3823232"/>
            <a:ext cx="5917484" cy="23042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82941" y="3823232"/>
            <a:ext cx="2423104" cy="2677656"/>
          </a:xfrm>
          <a:prstGeom prst="rect">
            <a:avLst/>
          </a:prstGeom>
          <a:noFill/>
        </p:spPr>
        <p:txBody>
          <a:bodyPr wrap="square" rtlCol="0">
            <a:spAutoFit/>
          </a:bodyPr>
          <a:lstStyle/>
          <a:p>
            <a:pPr algn="ctr"/>
            <a:r>
              <a:rPr lang="en-US" sz="1400" dirty="0"/>
              <a:t>Confirmed, Death and Recovered frequency histograms of United States. The last graph seems </a:t>
            </a:r>
            <a:r>
              <a:rPr lang="en-US" sz="1400" b="1" dirty="0"/>
              <a:t>randomly distributed</a:t>
            </a:r>
            <a:r>
              <a:rPr lang="en-US" sz="1400" dirty="0"/>
              <a:t>, while the other two somewhat follow the </a:t>
            </a:r>
            <a:r>
              <a:rPr lang="en-US" sz="1400" b="1" i="1" dirty="0"/>
              <a:t>dog food distribution</a:t>
            </a:r>
            <a:r>
              <a:rPr lang="en-US" sz="1400" dirty="0"/>
              <a:t> – meaning the data tends to split into two clusters at either ends, creating a large gap in between remains.</a:t>
            </a:r>
          </a:p>
        </p:txBody>
      </p:sp>
    </p:spTree>
    <p:extLst>
      <p:ext uri="{BB962C8B-B14F-4D97-AF65-F5344CB8AC3E}">
        <p14:creationId xmlns:p14="http://schemas.microsoft.com/office/powerpoint/2010/main" val="1411997176"/>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729482" cy="261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24"/>
          <p:cNvSpPr txBox="1"/>
          <p:nvPr/>
        </p:nvSpPr>
        <p:spPr>
          <a:xfrm>
            <a:off x="1676400" y="1819922"/>
            <a:ext cx="5785515" cy="659221"/>
          </a:xfrm>
          <a:prstGeom prst="rect">
            <a:avLst/>
          </a:prstGeom>
          <a:noFill/>
        </p:spPr>
        <p:txBody>
          <a:bodyPr wrap="square" lIns="104205" tIns="52103" rIns="104205" bIns="52103" rtlCol="0">
            <a:spAutoFit/>
          </a:bodyPr>
          <a:lstStyle/>
          <a:p>
            <a:pPr algn="ctr"/>
            <a:r>
              <a:rPr lang="en-US" altLang="zh-CN" sz="3600" b="1" dirty="0">
                <a:solidFill>
                  <a:srgbClr val="919DCB"/>
                </a:solidFill>
                <a:latin typeface="微软雅黑" panose="020B0503020204020204" charset="-122"/>
                <a:ea typeface="微软雅黑" panose="020B0503020204020204" charset="-122"/>
              </a:rPr>
              <a:t>Team members</a:t>
            </a:r>
            <a:endParaRPr lang="zh-CN" altLang="en-US" sz="3600" b="1" dirty="0">
              <a:solidFill>
                <a:srgbClr val="919DCB"/>
              </a:solidFill>
              <a:latin typeface="微软雅黑" panose="020B0503020204020204" charset="-122"/>
              <a:ea typeface="微软雅黑" panose="020B0503020204020204" charset="-122"/>
            </a:endParaRPr>
          </a:p>
        </p:txBody>
      </p:sp>
      <p:sp>
        <p:nvSpPr>
          <p:cNvPr id="5" name="文本框 24"/>
          <p:cNvSpPr txBox="1"/>
          <p:nvPr/>
        </p:nvSpPr>
        <p:spPr>
          <a:xfrm>
            <a:off x="1676399" y="2895600"/>
            <a:ext cx="5785515" cy="3260767"/>
          </a:xfrm>
          <a:prstGeom prst="rect">
            <a:avLst/>
          </a:prstGeom>
          <a:noFill/>
        </p:spPr>
        <p:txBody>
          <a:bodyPr wrap="square" lIns="104205" tIns="52103" rIns="104205" bIns="52103" rtlCol="0">
            <a:spAutoFit/>
          </a:bodyPr>
          <a:lstStyle/>
          <a:p>
            <a:pPr algn="ctr">
              <a:lnSpc>
                <a:spcPct val="150000"/>
              </a:lnSpc>
            </a:pPr>
            <a:r>
              <a:rPr lang="en-US" altLang="zh-CN" sz="2800" dirty="0" smtClean="0">
                <a:solidFill>
                  <a:srgbClr val="919DCB"/>
                </a:solidFill>
                <a:latin typeface="微软雅黑" panose="020B0503020204020204" charset="-122"/>
                <a:ea typeface="微软雅黑" panose="020B0503020204020204" charset="-122"/>
              </a:rPr>
              <a:t>Hang Le Thi Thuy</a:t>
            </a:r>
          </a:p>
          <a:p>
            <a:pPr algn="ctr">
              <a:lnSpc>
                <a:spcPct val="150000"/>
              </a:lnSpc>
            </a:pPr>
            <a:r>
              <a:rPr lang="en-US" altLang="zh-CN" sz="2800" dirty="0" smtClean="0">
                <a:solidFill>
                  <a:srgbClr val="919DCB"/>
                </a:solidFill>
                <a:latin typeface="微软雅黑" panose="020B0503020204020204" charset="-122"/>
                <a:ea typeface="微软雅黑" panose="020B0503020204020204" charset="-122"/>
              </a:rPr>
              <a:t>Vinh Nguyen Do Phu</a:t>
            </a:r>
          </a:p>
          <a:p>
            <a:pPr algn="ctr">
              <a:lnSpc>
                <a:spcPct val="150000"/>
              </a:lnSpc>
            </a:pPr>
            <a:r>
              <a:rPr lang="en-US" altLang="zh-CN" sz="2800" dirty="0" smtClean="0">
                <a:solidFill>
                  <a:srgbClr val="919DCB"/>
                </a:solidFill>
                <a:latin typeface="微软雅黑" panose="020B0503020204020204" charset="-122"/>
                <a:ea typeface="微软雅黑" panose="020B0503020204020204" charset="-122"/>
              </a:rPr>
              <a:t>Dai Nguyen Quoc</a:t>
            </a:r>
          </a:p>
          <a:p>
            <a:pPr algn="ctr">
              <a:lnSpc>
                <a:spcPct val="150000"/>
              </a:lnSpc>
            </a:pPr>
            <a:r>
              <a:rPr lang="en-US" altLang="zh-CN" sz="2800" dirty="0" smtClean="0">
                <a:solidFill>
                  <a:srgbClr val="919DCB"/>
                </a:solidFill>
                <a:latin typeface="微软雅黑" panose="020B0503020204020204" charset="-122"/>
                <a:ea typeface="微软雅黑" panose="020B0503020204020204" charset="-122"/>
              </a:rPr>
              <a:t>Nghiep Nguyen Le Tan</a:t>
            </a:r>
          </a:p>
          <a:p>
            <a:pPr algn="ctr">
              <a:lnSpc>
                <a:spcPct val="150000"/>
              </a:lnSpc>
            </a:pPr>
            <a:r>
              <a:rPr lang="en-US" altLang="zh-CN" sz="2800" dirty="0" smtClean="0">
                <a:solidFill>
                  <a:srgbClr val="919DCB"/>
                </a:solidFill>
                <a:latin typeface="微软雅黑" panose="020B0503020204020204" charset="-122"/>
                <a:ea typeface="微软雅黑" panose="020B0503020204020204" charset="-122"/>
              </a:rPr>
              <a:t>An Bui Pham Thai</a:t>
            </a:r>
            <a:endParaRPr lang="zh-CN" altLang="en-US" sz="2800" dirty="0">
              <a:solidFill>
                <a:srgbClr val="919DCB"/>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689761034"/>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Data </a:t>
            </a:r>
            <a:r>
              <a:rPr lang="en-US" altLang="zh-CN" sz="1400" spc="684" dirty="0" smtClean="0">
                <a:solidFill>
                  <a:srgbClr val="919DCB"/>
                </a:solidFill>
                <a:latin typeface="微软雅黑" panose="020B0503020204020204" charset="-122"/>
                <a:ea typeface="微软雅黑" panose="020B0503020204020204" charset="-122"/>
              </a:rPr>
              <a:t>distribution (cont.)</a:t>
            </a:r>
            <a:endParaRPr lang="en-US" altLang="zh-CN" sz="1400" spc="684" dirty="0">
              <a:solidFill>
                <a:srgbClr val="919DCB"/>
              </a:solidFill>
              <a:latin typeface="微软雅黑" panose="020B0503020204020204" charset="-122"/>
              <a:ea typeface="微软雅黑" panose="020B0503020204020204" charset="-122"/>
            </a:endParaRPr>
          </a:p>
        </p:txBody>
      </p:sp>
      <p:sp>
        <p:nvSpPr>
          <p:cNvPr id="3" name="TextBox 2"/>
          <p:cNvSpPr txBox="1"/>
          <p:nvPr/>
        </p:nvSpPr>
        <p:spPr>
          <a:xfrm>
            <a:off x="6172200" y="1635999"/>
            <a:ext cx="2423104" cy="1323439"/>
          </a:xfrm>
          <a:prstGeom prst="rect">
            <a:avLst/>
          </a:prstGeom>
          <a:noFill/>
        </p:spPr>
        <p:txBody>
          <a:bodyPr wrap="square" rtlCol="0">
            <a:spAutoFit/>
          </a:bodyPr>
          <a:lstStyle/>
          <a:p>
            <a:pPr algn="ctr"/>
            <a:r>
              <a:rPr lang="en-US" sz="1600" dirty="0"/>
              <a:t>Confirmed, Death and Recovered frequency histograms of Japan. All graphs show </a:t>
            </a:r>
            <a:r>
              <a:rPr lang="en-US" sz="1600" b="1" dirty="0"/>
              <a:t>multimodal right-skewed distribution</a:t>
            </a:r>
            <a:r>
              <a:rPr lang="en-US" sz="1600" dirty="0"/>
              <a:t>.</a:t>
            </a:r>
          </a:p>
        </p:txBody>
      </p:sp>
      <p:sp>
        <p:nvSpPr>
          <p:cNvPr id="4" name="TextBox 3"/>
          <p:cNvSpPr txBox="1"/>
          <p:nvPr/>
        </p:nvSpPr>
        <p:spPr>
          <a:xfrm>
            <a:off x="1616453" y="3453899"/>
            <a:ext cx="3048000" cy="369332"/>
          </a:xfrm>
          <a:prstGeom prst="rect">
            <a:avLst/>
          </a:prstGeom>
          <a:noFill/>
        </p:spPr>
        <p:txBody>
          <a:bodyPr wrap="square" rtlCol="0">
            <a:spAutoFit/>
          </a:bodyPr>
          <a:lstStyle/>
          <a:p>
            <a:pPr algn="ctr"/>
            <a:r>
              <a:rPr lang="en-US" dirty="0" smtClean="0"/>
              <a:t>Japan data</a:t>
            </a:r>
            <a:endParaRPr lang="en-US" dirty="0"/>
          </a:p>
        </p:txBody>
      </p:sp>
      <p:sp>
        <p:nvSpPr>
          <p:cNvPr id="12" name="TextBox 11"/>
          <p:cNvSpPr txBox="1"/>
          <p:nvPr/>
        </p:nvSpPr>
        <p:spPr>
          <a:xfrm>
            <a:off x="182941" y="4114800"/>
            <a:ext cx="2502001" cy="1815882"/>
          </a:xfrm>
          <a:prstGeom prst="rect">
            <a:avLst/>
          </a:prstGeom>
          <a:noFill/>
        </p:spPr>
        <p:txBody>
          <a:bodyPr wrap="square" rtlCol="0">
            <a:spAutoFit/>
          </a:bodyPr>
          <a:lstStyle/>
          <a:p>
            <a:pPr algn="ctr"/>
            <a:r>
              <a:rPr lang="en-US" sz="1600" dirty="0"/>
              <a:t>Confirmed, Death and Recovered frequency histograms of Vietnam. Data appear as </a:t>
            </a:r>
            <a:r>
              <a:rPr lang="en-US" sz="1600" b="1" dirty="0"/>
              <a:t>random distribution</a:t>
            </a:r>
            <a:r>
              <a:rPr lang="en-US" sz="1600" dirty="0"/>
              <a:t> as Vietnam has little information compared to others countries.</a:t>
            </a:r>
          </a:p>
        </p:txBody>
      </p:sp>
      <p:sp>
        <p:nvSpPr>
          <p:cNvPr id="13" name="TextBox 12"/>
          <p:cNvSpPr txBox="1"/>
          <p:nvPr/>
        </p:nvSpPr>
        <p:spPr>
          <a:xfrm>
            <a:off x="4118454" y="6127519"/>
            <a:ext cx="3048000" cy="369332"/>
          </a:xfrm>
          <a:prstGeom prst="rect">
            <a:avLst/>
          </a:prstGeom>
          <a:noFill/>
        </p:spPr>
        <p:txBody>
          <a:bodyPr wrap="square" rtlCol="0">
            <a:spAutoFit/>
          </a:bodyPr>
          <a:lstStyle/>
          <a:p>
            <a:pPr algn="ctr"/>
            <a:r>
              <a:rPr lang="en-US" dirty="0" smtClean="0"/>
              <a:t>Vietnam data</a:t>
            </a:r>
            <a:endParaRPr lang="en-US" dirty="0"/>
          </a:p>
        </p:txBody>
      </p:sp>
      <p:pic>
        <p:nvPicPr>
          <p:cNvPr id="15" name="Picture 1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41" y="1145575"/>
            <a:ext cx="5917484" cy="2304288"/>
          </a:xfrm>
          <a:prstGeom prst="rect">
            <a:avLst/>
          </a:prstGeom>
          <a:noFill/>
          <a:ln>
            <a:noFill/>
          </a:ln>
        </p:spPr>
      </p:pic>
      <p:pic>
        <p:nvPicPr>
          <p:cNvPr id="11" name="Picture 1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84941" y="3823231"/>
            <a:ext cx="5910363" cy="2304288"/>
          </a:xfrm>
          <a:prstGeom prst="rect">
            <a:avLst/>
          </a:prstGeom>
          <a:noFill/>
          <a:ln>
            <a:noFill/>
          </a:ln>
        </p:spPr>
      </p:pic>
    </p:spTree>
    <p:extLst>
      <p:ext uri="{BB962C8B-B14F-4D97-AF65-F5344CB8AC3E}">
        <p14:creationId xmlns:p14="http://schemas.microsoft.com/office/powerpoint/2010/main" val="99793686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940" y="1145574"/>
            <a:ext cx="8417026" cy="3045425"/>
          </a:xfrm>
          <a:prstGeom prst="rect">
            <a:avLst/>
          </a:prstGeom>
          <a:noFill/>
          <a:ln>
            <a:noFill/>
          </a:ln>
        </p:spPr>
      </p:pic>
      <p:pic>
        <p:nvPicPr>
          <p:cNvPr id="126" name="Picture 2" descr="C:\Documents and Settings\Administrator\桌面\新建文件夹 (2)\5.15封面参考\复件 (27) 新建文件夹\0f1ac98d7ad0e382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Data </a:t>
            </a:r>
            <a:r>
              <a:rPr lang="en-US" altLang="zh-CN" sz="1400" spc="684" dirty="0" smtClean="0">
                <a:solidFill>
                  <a:srgbClr val="919DCB"/>
                </a:solidFill>
                <a:latin typeface="微软雅黑" panose="020B0503020204020204" charset="-122"/>
                <a:ea typeface="微软雅黑" panose="020B0503020204020204" charset="-122"/>
              </a:rPr>
              <a:t>distribution (cont.)</a:t>
            </a:r>
            <a:endParaRPr lang="en-US" altLang="zh-CN" sz="1400" spc="684" dirty="0">
              <a:solidFill>
                <a:srgbClr val="919DCB"/>
              </a:solidFill>
              <a:latin typeface="微软雅黑" panose="020B0503020204020204" charset="-122"/>
              <a:ea typeface="微软雅黑" panose="020B0503020204020204" charset="-122"/>
            </a:endParaRPr>
          </a:p>
        </p:txBody>
      </p:sp>
      <p:sp>
        <p:nvSpPr>
          <p:cNvPr id="4" name="TextBox 3"/>
          <p:cNvSpPr txBox="1"/>
          <p:nvPr/>
        </p:nvSpPr>
        <p:spPr>
          <a:xfrm>
            <a:off x="2865122" y="4190999"/>
            <a:ext cx="3048000" cy="369332"/>
          </a:xfrm>
          <a:prstGeom prst="rect">
            <a:avLst/>
          </a:prstGeom>
          <a:noFill/>
        </p:spPr>
        <p:txBody>
          <a:bodyPr wrap="square" rtlCol="0">
            <a:spAutoFit/>
          </a:bodyPr>
          <a:lstStyle/>
          <a:p>
            <a:pPr algn="ctr"/>
            <a:r>
              <a:rPr lang="en-US" dirty="0" smtClean="0"/>
              <a:t>South Korea data</a:t>
            </a:r>
            <a:endParaRPr lang="en-US" dirty="0"/>
          </a:p>
        </p:txBody>
      </p:sp>
      <p:sp>
        <p:nvSpPr>
          <p:cNvPr id="12" name="TextBox 11"/>
          <p:cNvSpPr txBox="1"/>
          <p:nvPr/>
        </p:nvSpPr>
        <p:spPr>
          <a:xfrm>
            <a:off x="182940" y="4560331"/>
            <a:ext cx="8412364" cy="1077218"/>
          </a:xfrm>
          <a:prstGeom prst="rect">
            <a:avLst/>
          </a:prstGeom>
          <a:noFill/>
        </p:spPr>
        <p:txBody>
          <a:bodyPr wrap="square" rtlCol="0">
            <a:spAutoFit/>
          </a:bodyPr>
          <a:lstStyle/>
          <a:p>
            <a:pPr algn="ctr"/>
            <a:r>
              <a:rPr lang="en-US" sz="1600" dirty="0"/>
              <a:t>Confirmed, Death and Recovered frequency histograms of South Korea. The first and last graphs have the same shape of a </a:t>
            </a:r>
            <a:r>
              <a:rPr lang="en-US" sz="1600" b="1" dirty="0"/>
              <a:t>right-skewed trend</a:t>
            </a:r>
            <a:r>
              <a:rPr lang="en-US" sz="1600" dirty="0"/>
              <a:t> with a small elevation, while Deaths histogram somewhat follow the </a:t>
            </a:r>
            <a:r>
              <a:rPr lang="en-US" sz="1600" b="1" i="1" dirty="0"/>
              <a:t>dog food distribution</a:t>
            </a:r>
            <a:r>
              <a:rPr lang="en-US" sz="1600" dirty="0"/>
              <a:t> – meaning the data tends to split into two clusters at either ends, creating a large gap in between remains.</a:t>
            </a:r>
          </a:p>
        </p:txBody>
      </p:sp>
    </p:spTree>
    <p:extLst>
      <p:ext uri="{BB962C8B-B14F-4D97-AF65-F5344CB8AC3E}">
        <p14:creationId xmlns:p14="http://schemas.microsoft.com/office/powerpoint/2010/main" val="321420028"/>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Custom visuals</a:t>
            </a:r>
          </a:p>
        </p:txBody>
      </p:sp>
      <p:sp>
        <p:nvSpPr>
          <p:cNvPr id="2" name="Rectangle 1"/>
          <p:cNvSpPr/>
          <p:nvPr/>
        </p:nvSpPr>
        <p:spPr>
          <a:xfrm>
            <a:off x="182940" y="914400"/>
            <a:ext cx="8412363" cy="923330"/>
          </a:xfrm>
          <a:prstGeom prst="rect">
            <a:avLst/>
          </a:prstGeom>
        </p:spPr>
        <p:txBody>
          <a:bodyPr wrap="square">
            <a:spAutoFit/>
          </a:bodyPr>
          <a:lstStyle/>
          <a:p>
            <a:pPr algn="just"/>
            <a:r>
              <a:rPr lang="en-US" dirty="0"/>
              <a:t>+Population:</a:t>
            </a:r>
          </a:p>
          <a:p>
            <a:pPr algn="just"/>
            <a:r>
              <a:rPr lang="en-US" dirty="0"/>
              <a:t>population density levels at the county level can increasingly explain the variation of cumulative cases across counties as the epidemic progressed</a:t>
            </a:r>
            <a:r>
              <a:rPr lang="en-US" dirty="0" smtClean="0"/>
              <a:t>.</a:t>
            </a:r>
            <a:endParaRPr lang="en-US" dirty="0"/>
          </a:p>
        </p:txBody>
      </p:sp>
      <p:sp>
        <p:nvSpPr>
          <p:cNvPr id="3" name="Rectangle 2"/>
          <p:cNvSpPr/>
          <p:nvPr/>
        </p:nvSpPr>
        <p:spPr>
          <a:xfrm>
            <a:off x="1041638" y="5638800"/>
            <a:ext cx="6694966" cy="338554"/>
          </a:xfrm>
          <a:prstGeom prst="rect">
            <a:avLst/>
          </a:prstGeom>
        </p:spPr>
        <p:txBody>
          <a:bodyPr wrap="square">
            <a:spAutoFit/>
          </a:bodyPr>
          <a:lstStyle/>
          <a:p>
            <a:pPr algn="ctr"/>
            <a:r>
              <a:rPr lang="en-US" sz="1600" dirty="0"/>
              <a:t>Population of studied countries</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9163" y="2133600"/>
            <a:ext cx="5519916" cy="3449948"/>
          </a:xfrm>
          <a:prstGeom prst="rect">
            <a:avLst/>
          </a:prstGeom>
          <a:noFill/>
          <a:ln>
            <a:noFill/>
          </a:ln>
        </p:spPr>
      </p:pic>
    </p:spTree>
    <p:extLst>
      <p:ext uri="{BB962C8B-B14F-4D97-AF65-F5344CB8AC3E}">
        <p14:creationId xmlns:p14="http://schemas.microsoft.com/office/powerpoint/2010/main" val="3363757165"/>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Custom </a:t>
            </a:r>
            <a:r>
              <a:rPr lang="en-US" altLang="zh-CN" sz="1400" spc="684" dirty="0" smtClean="0">
                <a:solidFill>
                  <a:srgbClr val="919DCB"/>
                </a:solidFill>
                <a:latin typeface="微软雅黑" panose="020B0503020204020204" charset="-122"/>
                <a:ea typeface="微软雅黑" panose="020B0503020204020204" charset="-122"/>
              </a:rPr>
              <a:t>visuals (cont.)</a:t>
            </a:r>
            <a:endParaRPr lang="en-US" altLang="zh-CN" sz="1400" spc="684" dirty="0">
              <a:solidFill>
                <a:srgbClr val="919DCB"/>
              </a:solidFill>
              <a:latin typeface="微软雅黑" panose="020B0503020204020204" charset="-122"/>
              <a:ea typeface="微软雅黑" panose="020B0503020204020204" charset="-122"/>
            </a:endParaRPr>
          </a:p>
        </p:txBody>
      </p:sp>
      <p:sp>
        <p:nvSpPr>
          <p:cNvPr id="2" name="Rectangle 1"/>
          <p:cNvSpPr/>
          <p:nvPr/>
        </p:nvSpPr>
        <p:spPr>
          <a:xfrm>
            <a:off x="182940" y="914400"/>
            <a:ext cx="8412363" cy="2308324"/>
          </a:xfrm>
          <a:prstGeom prst="rect">
            <a:avLst/>
          </a:prstGeom>
        </p:spPr>
        <p:txBody>
          <a:bodyPr wrap="square">
            <a:spAutoFit/>
          </a:bodyPr>
          <a:lstStyle/>
          <a:p>
            <a:pPr algn="just"/>
            <a:r>
              <a:rPr lang="en-US" dirty="0" smtClean="0"/>
              <a:t>+Confirmed </a:t>
            </a:r>
            <a:r>
              <a:rPr lang="en-US" dirty="0"/>
              <a:t>cases by age distribution:</a:t>
            </a:r>
          </a:p>
          <a:p>
            <a:pPr algn="just"/>
            <a:r>
              <a:rPr lang="en-US" dirty="0"/>
              <a:t>The graph of South Korea distributed normally. Most of the confirmed cases of Korea range from 20 to 59, while Japan has a surprisingly high number of 20s people diagnosed. The distribution of Japan is right-skewed.</a:t>
            </a:r>
          </a:p>
          <a:p>
            <a:pPr algn="just"/>
            <a:r>
              <a:rPr lang="en-US" dirty="0" smtClean="0"/>
              <a:t>Several factors like Social activities demand, romantic demand or psychology factor might explain why more younger people in Japan are likely to catch the virus, while in the case of Korea, 20-59 is common working age. Participating in daily activities may put people at a higher risk of developing serious routes of infection.</a:t>
            </a:r>
            <a:endParaRPr lang="en-US" dirty="0"/>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5926"/>
          <a:stretch/>
        </p:blipFill>
        <p:spPr bwMode="auto">
          <a:xfrm>
            <a:off x="1013492" y="3384135"/>
            <a:ext cx="6751260" cy="2471983"/>
          </a:xfrm>
          <a:prstGeom prst="rect">
            <a:avLst/>
          </a:prstGeom>
          <a:noFill/>
          <a:ln>
            <a:noFill/>
          </a:ln>
        </p:spPr>
      </p:pic>
      <p:sp>
        <p:nvSpPr>
          <p:cNvPr id="3" name="Rectangle 2"/>
          <p:cNvSpPr/>
          <p:nvPr/>
        </p:nvSpPr>
        <p:spPr>
          <a:xfrm>
            <a:off x="1041638" y="5943600"/>
            <a:ext cx="6694966" cy="338554"/>
          </a:xfrm>
          <a:prstGeom prst="rect">
            <a:avLst/>
          </a:prstGeom>
        </p:spPr>
        <p:txBody>
          <a:bodyPr wrap="square">
            <a:spAutoFit/>
          </a:bodyPr>
          <a:lstStyle/>
          <a:p>
            <a:pPr algn="ctr"/>
            <a:r>
              <a:rPr lang="en-US" sz="1600" dirty="0"/>
              <a:t>Confirmed cases distribution by age of South Korea and </a:t>
            </a:r>
            <a:r>
              <a:rPr lang="en-US" sz="1600" dirty="0" smtClean="0"/>
              <a:t>Japan</a:t>
            </a:r>
            <a:endParaRPr lang="en-US" sz="1600" dirty="0"/>
          </a:p>
        </p:txBody>
      </p:sp>
    </p:spTree>
    <p:extLst>
      <p:ext uri="{BB962C8B-B14F-4D97-AF65-F5344CB8AC3E}">
        <p14:creationId xmlns:p14="http://schemas.microsoft.com/office/powerpoint/2010/main" val="326943643"/>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Custom </a:t>
            </a:r>
            <a:r>
              <a:rPr lang="en-US" altLang="zh-CN" sz="1400" spc="684" dirty="0" smtClean="0">
                <a:solidFill>
                  <a:srgbClr val="919DCB"/>
                </a:solidFill>
                <a:latin typeface="微软雅黑" panose="020B0503020204020204" charset="-122"/>
                <a:ea typeface="微软雅黑" panose="020B0503020204020204" charset="-122"/>
              </a:rPr>
              <a:t>visuals (cont.)</a:t>
            </a:r>
            <a:endParaRPr lang="en-US" altLang="zh-CN" sz="1400" spc="684" dirty="0">
              <a:solidFill>
                <a:srgbClr val="919DCB"/>
              </a:solidFill>
              <a:latin typeface="微软雅黑" panose="020B0503020204020204" charset="-122"/>
              <a:ea typeface="微软雅黑" panose="020B0503020204020204" charset="-122"/>
            </a:endParaRPr>
          </a:p>
        </p:txBody>
      </p:sp>
      <p:sp>
        <p:nvSpPr>
          <p:cNvPr id="2" name="Rectangle 1"/>
          <p:cNvSpPr/>
          <p:nvPr/>
        </p:nvSpPr>
        <p:spPr>
          <a:xfrm>
            <a:off x="182940" y="914400"/>
            <a:ext cx="8412363" cy="1477328"/>
          </a:xfrm>
          <a:prstGeom prst="rect">
            <a:avLst/>
          </a:prstGeom>
        </p:spPr>
        <p:txBody>
          <a:bodyPr wrap="square">
            <a:spAutoFit/>
          </a:bodyPr>
          <a:lstStyle/>
          <a:p>
            <a:pPr algn="just"/>
            <a:r>
              <a:rPr lang="en-US" dirty="0"/>
              <a:t>Stringency index is a composite score developed by researchers at Oxford University to compare countries’ policy responses to the COVID-19 pandemic.</a:t>
            </a:r>
          </a:p>
          <a:p>
            <a:pPr algn="just"/>
            <a:r>
              <a:rPr lang="en-US" dirty="0"/>
              <a:t>As can be seen from the graphic and the previous sections, countries with the higher case numbers tend to have a higher stringency index. The response of governments to the COVID-19 situation is important to keep the pandemic under control</a:t>
            </a:r>
            <a:r>
              <a:rPr lang="en-US" dirty="0" smtClean="0"/>
              <a:t>.</a:t>
            </a:r>
            <a:endParaRPr lang="en-US" dirty="0"/>
          </a:p>
        </p:txBody>
      </p:sp>
      <p:sp>
        <p:nvSpPr>
          <p:cNvPr id="3" name="Rectangle 2"/>
          <p:cNvSpPr/>
          <p:nvPr/>
        </p:nvSpPr>
        <p:spPr>
          <a:xfrm>
            <a:off x="1041639" y="5791200"/>
            <a:ext cx="6694966" cy="338554"/>
          </a:xfrm>
          <a:prstGeom prst="rect">
            <a:avLst/>
          </a:prstGeom>
        </p:spPr>
        <p:txBody>
          <a:bodyPr wrap="square">
            <a:spAutoFit/>
          </a:bodyPr>
          <a:lstStyle/>
          <a:p>
            <a:pPr algn="ctr"/>
            <a:r>
              <a:rPr lang="en-US" sz="1600" dirty="0"/>
              <a:t>Stringency index of studied countries</a:t>
            </a:r>
          </a:p>
        </p:txBody>
      </p:sp>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2066292" y="2438400"/>
            <a:ext cx="4645660" cy="3175000"/>
          </a:xfrm>
          <a:prstGeom prst="rect">
            <a:avLst/>
          </a:prstGeom>
          <a:noFill/>
          <a:ln>
            <a:noFill/>
          </a:ln>
        </p:spPr>
      </p:pic>
    </p:spTree>
    <p:extLst>
      <p:ext uri="{BB962C8B-B14F-4D97-AF65-F5344CB8AC3E}">
        <p14:creationId xmlns:p14="http://schemas.microsoft.com/office/powerpoint/2010/main" val="2060441913"/>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4" y="-58704"/>
            <a:ext cx="9289789" cy="6973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438969" y="1668418"/>
            <a:ext cx="8266061" cy="35271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4" name="椭圆 3"/>
          <p:cNvSpPr/>
          <p:nvPr/>
        </p:nvSpPr>
        <p:spPr>
          <a:xfrm>
            <a:off x="438969" y="2351261"/>
            <a:ext cx="1613787" cy="2161458"/>
          </a:xfrm>
          <a:prstGeom prst="ellipse">
            <a:avLst/>
          </a:prstGeom>
          <a:solidFill>
            <a:srgbClr val="919DCB"/>
          </a:solidFill>
          <a:ln>
            <a:solidFill>
              <a:srgbClr val="919DCB"/>
            </a:solid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r>
              <a:rPr lang="en-US" altLang="zh-CN" sz="6200" dirty="0" smtClean="0"/>
              <a:t>03</a:t>
            </a:r>
            <a:endParaRPr lang="zh-CN" altLang="en-US" sz="6200" dirty="0"/>
          </a:p>
        </p:txBody>
      </p:sp>
      <p:sp>
        <p:nvSpPr>
          <p:cNvPr id="5" name="文本框 24"/>
          <p:cNvSpPr txBox="1"/>
          <p:nvPr/>
        </p:nvSpPr>
        <p:spPr>
          <a:xfrm>
            <a:off x="2052756" y="2825380"/>
            <a:ext cx="6628061" cy="1336330"/>
          </a:xfrm>
          <a:prstGeom prst="rect">
            <a:avLst/>
          </a:prstGeom>
          <a:noFill/>
        </p:spPr>
        <p:txBody>
          <a:bodyPr wrap="square" lIns="104205" tIns="52103" rIns="104205" bIns="52103" rtlCol="0">
            <a:spAutoFit/>
          </a:bodyPr>
          <a:lstStyle/>
          <a:p>
            <a:pPr algn="ctr"/>
            <a:r>
              <a:rPr lang="en-US" altLang="zh-CN" sz="4000" b="1" spc="684" dirty="0">
                <a:solidFill>
                  <a:srgbClr val="919DCB"/>
                </a:solidFill>
                <a:latin typeface="微软雅黑" panose="020B0503020204020204" charset="-122"/>
                <a:ea typeface="微软雅黑" panose="020B0503020204020204" charset="-122"/>
              </a:rPr>
              <a:t>SIR Model terminology 101</a:t>
            </a:r>
            <a:endParaRPr lang="zh-CN" altLang="en-US" sz="4000" b="1" spc="684" dirty="0">
              <a:solidFill>
                <a:srgbClr val="919DCB"/>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4278723916"/>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729482" cy="261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24"/>
          <p:cNvSpPr txBox="1"/>
          <p:nvPr/>
        </p:nvSpPr>
        <p:spPr>
          <a:xfrm>
            <a:off x="990600" y="3048000"/>
            <a:ext cx="7162800" cy="1441102"/>
          </a:xfrm>
          <a:prstGeom prst="rect">
            <a:avLst/>
          </a:prstGeom>
          <a:noFill/>
        </p:spPr>
        <p:txBody>
          <a:bodyPr wrap="square" lIns="104205" tIns="52103" rIns="104205" bIns="52103" rtlCol="0">
            <a:spAutoFit/>
          </a:bodyPr>
          <a:lstStyle/>
          <a:p>
            <a:pPr algn="ctr">
              <a:lnSpc>
                <a:spcPct val="150000"/>
              </a:lnSpc>
            </a:pPr>
            <a:r>
              <a:rPr lang="en-US" sz="2000" dirty="0"/>
              <a:t>To understand the key elements affecting the transmission of COVID-19, we consider developing a predictive model. One of the most well-known models in epidemiology is SIR.</a:t>
            </a:r>
            <a:endParaRPr lang="en-US" altLang="zh-CN" sz="2000" dirty="0" smtClean="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116154492"/>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39" y="746907"/>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7202362" cy="536111"/>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1. From </a:t>
            </a:r>
            <a:r>
              <a:rPr lang="en-US" altLang="zh-CN" sz="1400" spc="684" dirty="0">
                <a:solidFill>
                  <a:srgbClr val="919DCB"/>
                </a:solidFill>
                <a:latin typeface="微软雅黑" panose="020B0503020204020204" charset="-122"/>
                <a:ea typeface="微软雅黑" panose="020B0503020204020204" charset="-122"/>
              </a:rPr>
              <a:t>basic exponential growth </a:t>
            </a:r>
            <a:endParaRPr lang="en-US" altLang="zh-CN" sz="1400" spc="684" dirty="0" smtClean="0">
              <a:solidFill>
                <a:srgbClr val="919DCB"/>
              </a:solidFill>
              <a:latin typeface="微软雅黑" panose="020B0503020204020204" charset="-122"/>
              <a:ea typeface="微软雅黑" panose="020B0503020204020204" charset="-122"/>
            </a:endParaRPr>
          </a:p>
          <a:p>
            <a:r>
              <a:rPr lang="en-US" altLang="zh-CN" sz="1400" spc="684" dirty="0" smtClean="0">
                <a:solidFill>
                  <a:srgbClr val="919DCB"/>
                </a:solidFill>
                <a:latin typeface="微软雅黑" panose="020B0503020204020204" charset="-122"/>
                <a:ea typeface="微软雅黑" panose="020B0503020204020204" charset="-122"/>
              </a:rPr>
              <a:t>to </a:t>
            </a:r>
            <a:r>
              <a:rPr lang="en-US" altLang="zh-CN" sz="1400" spc="684" dirty="0">
                <a:solidFill>
                  <a:srgbClr val="919DCB"/>
                </a:solidFill>
                <a:latin typeface="微软雅黑" panose="020B0503020204020204" charset="-122"/>
                <a:ea typeface="微软雅黑" panose="020B0503020204020204" charset="-122"/>
              </a:rPr>
              <a:t>the famous curves set</a:t>
            </a:r>
          </a:p>
        </p:txBody>
      </p:sp>
      <p:sp>
        <p:nvSpPr>
          <p:cNvPr id="2" name="Rectangle 1"/>
          <p:cNvSpPr/>
          <p:nvPr/>
        </p:nvSpPr>
        <p:spPr>
          <a:xfrm>
            <a:off x="187603" y="1219200"/>
            <a:ext cx="8412363" cy="4154984"/>
          </a:xfrm>
          <a:prstGeom prst="rect">
            <a:avLst/>
          </a:prstGeom>
        </p:spPr>
        <p:txBody>
          <a:bodyPr wrap="square">
            <a:spAutoFit/>
          </a:bodyPr>
          <a:lstStyle/>
          <a:p>
            <a:pPr algn="just"/>
            <a:r>
              <a:rPr lang="en-US" sz="2400" dirty="0">
                <a:solidFill>
                  <a:srgbClr val="000000"/>
                </a:solidFill>
              </a:rPr>
              <a:t>A person who contains the virus is called</a:t>
            </a:r>
            <a:r>
              <a:rPr lang="en-US" sz="2400" b="1" dirty="0">
                <a:solidFill>
                  <a:srgbClr val="FF0000"/>
                </a:solidFill>
              </a:rPr>
              <a:t> Infected</a:t>
            </a:r>
            <a:r>
              <a:rPr lang="en-US" sz="2400" dirty="0">
                <a:solidFill>
                  <a:srgbClr val="000000"/>
                </a:solidFill>
              </a:rPr>
              <a:t>, and others who are not infected but still have a percentage of chance to catch the virus spread by the Infected is called </a:t>
            </a:r>
            <a:r>
              <a:rPr lang="en-US" sz="2400" b="1" dirty="0">
                <a:solidFill>
                  <a:srgbClr val="45818E"/>
                </a:solidFill>
              </a:rPr>
              <a:t>Susceptible</a:t>
            </a:r>
            <a:r>
              <a:rPr lang="en-US" sz="2400" dirty="0">
                <a:solidFill>
                  <a:srgbClr val="000000"/>
                </a:solidFill>
              </a:rPr>
              <a:t>. </a:t>
            </a:r>
            <a:r>
              <a:rPr lang="en-US" sz="2400" b="1" dirty="0">
                <a:solidFill>
                  <a:srgbClr val="FF0000"/>
                </a:solidFill>
              </a:rPr>
              <a:t>Infectious</a:t>
            </a:r>
            <a:r>
              <a:rPr lang="en-US" sz="2400" dirty="0">
                <a:solidFill>
                  <a:srgbClr val="000000"/>
                </a:solidFill>
              </a:rPr>
              <a:t> people can turn </a:t>
            </a:r>
            <a:r>
              <a:rPr lang="en-US" sz="2400" b="1" dirty="0">
                <a:solidFill>
                  <a:srgbClr val="45818E"/>
                </a:solidFill>
              </a:rPr>
              <a:t>Susceptible</a:t>
            </a:r>
            <a:r>
              <a:rPr lang="en-US" sz="2400" dirty="0">
                <a:solidFill>
                  <a:srgbClr val="000000"/>
                </a:solidFill>
              </a:rPr>
              <a:t> people into more </a:t>
            </a:r>
            <a:r>
              <a:rPr lang="en-US" sz="2400" b="1" dirty="0">
                <a:solidFill>
                  <a:srgbClr val="FF0000"/>
                </a:solidFill>
              </a:rPr>
              <a:t>Infectious</a:t>
            </a:r>
            <a:r>
              <a:rPr lang="en-US" sz="2400" dirty="0">
                <a:solidFill>
                  <a:srgbClr val="000000"/>
                </a:solidFill>
              </a:rPr>
              <a:t> people.</a:t>
            </a:r>
            <a:endParaRPr lang="en-US" sz="2400" dirty="0"/>
          </a:p>
          <a:p>
            <a:pPr algn="just"/>
            <a:r>
              <a:rPr lang="en-US" sz="2400" dirty="0"/>
              <a:t/>
            </a:r>
            <a:br>
              <a:rPr lang="en-US" sz="2400" dirty="0"/>
            </a:br>
            <a:r>
              <a:rPr lang="en-US" sz="2400" dirty="0">
                <a:solidFill>
                  <a:srgbClr val="000000"/>
                </a:solidFill>
              </a:rPr>
              <a:t>In a very simple scenario, for example, let’s say each </a:t>
            </a:r>
            <a:r>
              <a:rPr lang="en-US" sz="2400" b="1" dirty="0">
                <a:solidFill>
                  <a:srgbClr val="FF0000"/>
                </a:solidFill>
              </a:rPr>
              <a:t>Infected</a:t>
            </a:r>
            <a:r>
              <a:rPr lang="en-US" sz="2400" dirty="0">
                <a:solidFill>
                  <a:srgbClr val="000000"/>
                </a:solidFill>
              </a:rPr>
              <a:t> can infect two </a:t>
            </a:r>
            <a:r>
              <a:rPr lang="en-US" sz="2400" b="1" dirty="0">
                <a:solidFill>
                  <a:srgbClr val="45818E"/>
                </a:solidFill>
              </a:rPr>
              <a:t>Susceptible</a:t>
            </a:r>
            <a:r>
              <a:rPr lang="en-US" sz="2400" dirty="0">
                <a:solidFill>
                  <a:srgbClr val="000000"/>
                </a:solidFill>
              </a:rPr>
              <a:t>, means that after some fixed interval of time, 1 </a:t>
            </a:r>
            <a:r>
              <a:rPr lang="en-US" sz="2400" b="1" dirty="0">
                <a:solidFill>
                  <a:srgbClr val="FF0000"/>
                </a:solidFill>
              </a:rPr>
              <a:t>Infected</a:t>
            </a:r>
            <a:r>
              <a:rPr lang="en-US" sz="2400" dirty="0">
                <a:solidFill>
                  <a:srgbClr val="000000"/>
                </a:solidFill>
              </a:rPr>
              <a:t> will become 2, 2 will become 4, 4 will become 8...and so on; starting with only 1 of the population being </a:t>
            </a:r>
            <a:r>
              <a:rPr lang="en-US" sz="2400" b="1" dirty="0">
                <a:solidFill>
                  <a:srgbClr val="FF0000"/>
                </a:solidFill>
              </a:rPr>
              <a:t>Infected </a:t>
            </a:r>
            <a:r>
              <a:rPr lang="en-US" sz="2400" dirty="0">
                <a:solidFill>
                  <a:srgbClr val="000000"/>
                </a:solidFill>
              </a:rPr>
              <a:t>and without any extra external </a:t>
            </a:r>
            <a:r>
              <a:rPr lang="en-US" sz="2400" dirty="0" smtClean="0">
                <a:solidFill>
                  <a:srgbClr val="000000"/>
                </a:solidFill>
              </a:rPr>
              <a:t>factors, here </a:t>
            </a:r>
            <a:r>
              <a:rPr lang="en-US" sz="2400" dirty="0">
                <a:solidFill>
                  <a:srgbClr val="000000"/>
                </a:solidFill>
              </a:rPr>
              <a:t>is what the infection graph would look like</a:t>
            </a:r>
            <a:r>
              <a:rPr lang="en-US" sz="2400" dirty="0" smtClean="0">
                <a:solidFill>
                  <a:srgbClr val="000000"/>
                </a:solidFill>
              </a:rPr>
              <a:t>:</a:t>
            </a:r>
            <a:endParaRPr lang="en-US" sz="2400" dirty="0"/>
          </a:p>
        </p:txBody>
      </p:sp>
    </p:spTree>
    <p:extLst>
      <p:ext uri="{BB962C8B-B14F-4D97-AF65-F5344CB8AC3E}">
        <p14:creationId xmlns:p14="http://schemas.microsoft.com/office/powerpoint/2010/main" val="285041926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39" y="746907"/>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7202362" cy="536111"/>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From basic exponential growth </a:t>
            </a:r>
            <a:endParaRPr lang="en-US" altLang="zh-CN" sz="1400" spc="684" dirty="0" smtClean="0">
              <a:solidFill>
                <a:srgbClr val="919DCB"/>
              </a:solidFill>
              <a:latin typeface="微软雅黑" panose="020B0503020204020204" charset="-122"/>
              <a:ea typeface="微软雅黑" panose="020B0503020204020204" charset="-122"/>
            </a:endParaRPr>
          </a:p>
          <a:p>
            <a:r>
              <a:rPr lang="en-US" altLang="zh-CN" sz="1400" spc="684" dirty="0" smtClean="0">
                <a:solidFill>
                  <a:srgbClr val="919DCB"/>
                </a:solidFill>
                <a:latin typeface="微软雅黑" panose="020B0503020204020204" charset="-122"/>
                <a:ea typeface="微软雅黑" panose="020B0503020204020204" charset="-122"/>
              </a:rPr>
              <a:t>to </a:t>
            </a:r>
            <a:r>
              <a:rPr lang="en-US" altLang="zh-CN" sz="1400" spc="684" dirty="0">
                <a:solidFill>
                  <a:srgbClr val="919DCB"/>
                </a:solidFill>
                <a:latin typeface="微软雅黑" panose="020B0503020204020204" charset="-122"/>
                <a:ea typeface="微软雅黑" panose="020B0503020204020204" charset="-122"/>
              </a:rPr>
              <a:t>the famous curves </a:t>
            </a:r>
            <a:r>
              <a:rPr lang="en-US" altLang="zh-CN" sz="1400" spc="684" dirty="0" smtClean="0">
                <a:solidFill>
                  <a:srgbClr val="919DCB"/>
                </a:solidFill>
                <a:latin typeface="微软雅黑" panose="020B0503020204020204" charset="-122"/>
                <a:ea typeface="微软雅黑" panose="020B0503020204020204" charset="-122"/>
              </a:rPr>
              <a:t>set (cont.)</a:t>
            </a:r>
            <a:endParaRPr lang="en-US" altLang="zh-CN" sz="1400" spc="684" dirty="0">
              <a:solidFill>
                <a:srgbClr val="919DCB"/>
              </a:solidFill>
              <a:latin typeface="微软雅黑" panose="020B0503020204020204" charset="-122"/>
              <a:ea typeface="微软雅黑" panose="020B0503020204020204" charset="-122"/>
            </a:endParaRPr>
          </a:p>
        </p:txBody>
      </p:sp>
      <p:pic>
        <p:nvPicPr>
          <p:cNvPr id="13314" name="Picture 2" descr="https://lh6.googleusercontent.com/ATNuSyEDFJCfo6GVeKy8b24rXiMh91ZsYpMYC4LIAtx_9yk3tI6DoaJHmuAbdNxzi3q9wWu7W04zckQxkyX5SsV8c9kMS7xS0R8y3GB9eiuhJ3Q-4FScblH_KbVqUnjfA6CU7MJj"/>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39" y="990600"/>
            <a:ext cx="8412363" cy="46639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82939" y="5562600"/>
            <a:ext cx="8412363" cy="646331"/>
          </a:xfrm>
          <a:prstGeom prst="rect">
            <a:avLst/>
          </a:prstGeom>
        </p:spPr>
        <p:txBody>
          <a:bodyPr wrap="square">
            <a:spAutoFit/>
          </a:bodyPr>
          <a:lstStyle/>
          <a:p>
            <a:pPr algn="ctr"/>
            <a:r>
              <a:rPr lang="en-US" dirty="0"/>
              <a:t>This trend follows the </a:t>
            </a:r>
            <a:r>
              <a:rPr lang="en-US" b="1" dirty="0"/>
              <a:t>basic exponential growth</a:t>
            </a:r>
            <a:r>
              <a:rPr lang="en-US" dirty="0"/>
              <a:t>, </a:t>
            </a:r>
            <a:endParaRPr lang="en-US" dirty="0" smtClean="0"/>
          </a:p>
          <a:p>
            <a:pPr algn="ctr"/>
            <a:r>
              <a:rPr lang="en-US" dirty="0" smtClean="0"/>
              <a:t>starts </a:t>
            </a:r>
            <a:r>
              <a:rPr lang="en-US" dirty="0"/>
              <a:t>low then unexpectedly blows up to infinity.</a:t>
            </a:r>
          </a:p>
        </p:txBody>
      </p:sp>
    </p:spTree>
    <p:extLst>
      <p:ext uri="{BB962C8B-B14F-4D97-AF65-F5344CB8AC3E}">
        <p14:creationId xmlns:p14="http://schemas.microsoft.com/office/powerpoint/2010/main" val="405516371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39" y="746907"/>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7202362" cy="536111"/>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From basic exponential growth </a:t>
            </a:r>
            <a:endParaRPr lang="en-US" altLang="zh-CN" sz="1400" spc="684" dirty="0" smtClean="0">
              <a:solidFill>
                <a:srgbClr val="919DCB"/>
              </a:solidFill>
              <a:latin typeface="微软雅黑" panose="020B0503020204020204" charset="-122"/>
              <a:ea typeface="微软雅黑" panose="020B0503020204020204" charset="-122"/>
            </a:endParaRPr>
          </a:p>
          <a:p>
            <a:r>
              <a:rPr lang="en-US" altLang="zh-CN" sz="1400" spc="684" dirty="0" smtClean="0">
                <a:solidFill>
                  <a:srgbClr val="919DCB"/>
                </a:solidFill>
                <a:latin typeface="微软雅黑" panose="020B0503020204020204" charset="-122"/>
                <a:ea typeface="微软雅黑" panose="020B0503020204020204" charset="-122"/>
              </a:rPr>
              <a:t>to </a:t>
            </a:r>
            <a:r>
              <a:rPr lang="en-US" altLang="zh-CN" sz="1400" spc="684" dirty="0">
                <a:solidFill>
                  <a:srgbClr val="919DCB"/>
                </a:solidFill>
                <a:latin typeface="微软雅黑" panose="020B0503020204020204" charset="-122"/>
                <a:ea typeface="微软雅黑" panose="020B0503020204020204" charset="-122"/>
              </a:rPr>
              <a:t>the famous curves </a:t>
            </a:r>
            <a:r>
              <a:rPr lang="en-US" altLang="zh-CN" sz="1400" spc="684" dirty="0" smtClean="0">
                <a:solidFill>
                  <a:srgbClr val="919DCB"/>
                </a:solidFill>
                <a:latin typeface="微软雅黑" panose="020B0503020204020204" charset="-122"/>
                <a:ea typeface="微软雅黑" panose="020B0503020204020204" charset="-122"/>
              </a:rPr>
              <a:t>set (cont.)</a:t>
            </a:r>
            <a:endParaRPr lang="en-US" altLang="zh-CN" sz="1400" spc="684" dirty="0">
              <a:solidFill>
                <a:srgbClr val="919DCB"/>
              </a:solidFill>
              <a:latin typeface="微软雅黑" panose="020B0503020204020204" charset="-122"/>
              <a:ea typeface="微软雅黑" panose="020B0503020204020204" charset="-122"/>
            </a:endParaRPr>
          </a:p>
        </p:txBody>
      </p:sp>
      <p:pic>
        <p:nvPicPr>
          <p:cNvPr id="19458" name="Picture 2" descr="https://lh6.googleusercontent.com/mmP4Qks5_0efCpVBoUyAp4U_0b3Lxn2xZE1lKXAlScqrvhGbc_vyXu0oumnQORpZZJWWBbKBVg1hyvgYshOkc1ucC7ymQ79mmDFXSDm8nDM0QJNbqf-eqDLDygARAZSNmRhIbJ8w"/>
          <p:cNvPicPr>
            <a:picLocks noChangeAspect="1" noChangeArrowheads="1"/>
          </p:cNvPicPr>
          <p:nvPr/>
        </p:nvPicPr>
        <p:blipFill rotWithShape="1">
          <a:blip r:embed="rId4">
            <a:extLst>
              <a:ext uri="{28A0092B-C50C-407E-A947-70E740481C1C}">
                <a14:useLocalDpi xmlns:a14="http://schemas.microsoft.com/office/drawing/2010/main" val="0"/>
              </a:ext>
            </a:extLst>
          </a:blip>
          <a:srcRect l="16721" t="6976" r="11611" b="7810"/>
          <a:stretch/>
        </p:blipFill>
        <p:spPr bwMode="auto">
          <a:xfrm>
            <a:off x="182937" y="1560731"/>
            <a:ext cx="8412363" cy="40780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 y="5638800"/>
            <a:ext cx="8412363" cy="646331"/>
          </a:xfrm>
          <a:prstGeom prst="rect">
            <a:avLst/>
          </a:prstGeom>
        </p:spPr>
        <p:txBody>
          <a:bodyPr wrap="square">
            <a:spAutoFit/>
          </a:bodyPr>
          <a:lstStyle/>
          <a:p>
            <a:pPr lvl="0" algn="just" fontAlgn="base">
              <a:spcBef>
                <a:spcPct val="0"/>
              </a:spcBef>
              <a:spcAft>
                <a:spcPct val="0"/>
              </a:spcAft>
            </a:pPr>
            <a:r>
              <a:rPr lang="en-US" dirty="0" smtClean="0">
                <a:solidFill>
                  <a:srgbClr val="000000"/>
                </a:solidFill>
                <a:cs typeface="Arial" pitchFamily="34" charset="0"/>
              </a:rPr>
              <a:t>In </a:t>
            </a:r>
            <a:r>
              <a:rPr lang="en-US" dirty="0">
                <a:solidFill>
                  <a:srgbClr val="000000"/>
                </a:solidFill>
                <a:cs typeface="Arial" pitchFamily="34" charset="0"/>
              </a:rPr>
              <a:t>that sense, the more </a:t>
            </a:r>
            <a:r>
              <a:rPr lang="en-US" b="1" dirty="0" smtClean="0">
                <a:solidFill>
                  <a:srgbClr val="FF0000"/>
                </a:solidFill>
                <a:cs typeface="Arial" pitchFamily="34" charset="0"/>
              </a:rPr>
              <a:t>Infecteds</a:t>
            </a:r>
            <a:r>
              <a:rPr lang="en-US" dirty="0" smtClean="0">
                <a:solidFill>
                  <a:srgbClr val="000000"/>
                </a:solidFill>
                <a:cs typeface="Arial" pitchFamily="34" charset="0"/>
              </a:rPr>
              <a:t> </a:t>
            </a:r>
            <a:r>
              <a:rPr lang="en-US" dirty="0">
                <a:solidFill>
                  <a:srgbClr val="000000"/>
                </a:solidFill>
                <a:cs typeface="Arial" pitchFamily="34" charset="0"/>
              </a:rPr>
              <a:t>there are, the faster </a:t>
            </a:r>
            <a:r>
              <a:rPr lang="en-US" b="1" dirty="0" smtClean="0">
                <a:solidFill>
                  <a:srgbClr val="45818E"/>
                </a:solidFill>
                <a:cs typeface="Arial" pitchFamily="34" charset="0"/>
              </a:rPr>
              <a:t>Susceptibles</a:t>
            </a:r>
            <a:r>
              <a:rPr lang="en-US" dirty="0" smtClean="0">
                <a:solidFill>
                  <a:srgbClr val="000000"/>
                </a:solidFill>
                <a:cs typeface="Arial" pitchFamily="34" charset="0"/>
              </a:rPr>
              <a:t> </a:t>
            </a:r>
            <a:r>
              <a:rPr lang="en-US" dirty="0">
                <a:solidFill>
                  <a:srgbClr val="000000"/>
                </a:solidFill>
                <a:cs typeface="Arial" pitchFamily="34" charset="0"/>
              </a:rPr>
              <a:t>become </a:t>
            </a:r>
            <a:r>
              <a:rPr lang="en-US" b="1" dirty="0" smtClean="0">
                <a:solidFill>
                  <a:srgbClr val="FF0000"/>
                </a:solidFill>
                <a:cs typeface="Arial" pitchFamily="34" charset="0"/>
              </a:rPr>
              <a:t>Infecteds</a:t>
            </a:r>
            <a:r>
              <a:rPr lang="en-US" dirty="0" smtClean="0">
                <a:solidFill>
                  <a:srgbClr val="000000"/>
                </a:solidFill>
                <a:cs typeface="Arial" pitchFamily="34" charset="0"/>
              </a:rPr>
              <a:t>; </a:t>
            </a:r>
            <a:r>
              <a:rPr lang="en-US" dirty="0">
                <a:solidFill>
                  <a:srgbClr val="000000"/>
                </a:solidFill>
                <a:cs typeface="Arial" pitchFamily="34" charset="0"/>
              </a:rPr>
              <a:t>but, the fewer </a:t>
            </a:r>
            <a:r>
              <a:rPr lang="en-US" b="1" dirty="0" smtClean="0">
                <a:solidFill>
                  <a:srgbClr val="45818E"/>
                </a:solidFill>
                <a:cs typeface="Arial" pitchFamily="34" charset="0"/>
              </a:rPr>
              <a:t>Susceptibles</a:t>
            </a:r>
            <a:r>
              <a:rPr lang="en-US" dirty="0" smtClean="0">
                <a:solidFill>
                  <a:srgbClr val="000000"/>
                </a:solidFill>
                <a:cs typeface="Arial" pitchFamily="34" charset="0"/>
              </a:rPr>
              <a:t> </a:t>
            </a:r>
            <a:r>
              <a:rPr lang="en-US" dirty="0">
                <a:solidFill>
                  <a:srgbClr val="000000"/>
                </a:solidFill>
                <a:cs typeface="Arial" pitchFamily="34" charset="0"/>
              </a:rPr>
              <a:t>there are, the slower </a:t>
            </a:r>
            <a:r>
              <a:rPr lang="en-US" b="1" dirty="0" smtClean="0">
                <a:solidFill>
                  <a:srgbClr val="45818E"/>
                </a:solidFill>
                <a:cs typeface="Arial" pitchFamily="34" charset="0"/>
              </a:rPr>
              <a:t>Susceptibles</a:t>
            </a:r>
            <a:r>
              <a:rPr lang="en-US" dirty="0" smtClean="0">
                <a:solidFill>
                  <a:srgbClr val="000000"/>
                </a:solidFill>
                <a:cs typeface="Arial" pitchFamily="34" charset="0"/>
              </a:rPr>
              <a:t> </a:t>
            </a:r>
            <a:r>
              <a:rPr lang="en-US" dirty="0">
                <a:solidFill>
                  <a:srgbClr val="000000"/>
                </a:solidFill>
                <a:cs typeface="Arial" pitchFamily="34" charset="0"/>
              </a:rPr>
              <a:t>become </a:t>
            </a:r>
            <a:r>
              <a:rPr lang="en-US" b="1" dirty="0" smtClean="0">
                <a:solidFill>
                  <a:srgbClr val="FF0000"/>
                </a:solidFill>
                <a:cs typeface="Arial" pitchFamily="34" charset="0"/>
              </a:rPr>
              <a:t>Infecteds</a:t>
            </a:r>
            <a:r>
              <a:rPr lang="en-US" dirty="0" smtClean="0">
                <a:solidFill>
                  <a:srgbClr val="000000"/>
                </a:solidFill>
                <a:cs typeface="Arial" pitchFamily="34" charset="0"/>
              </a:rPr>
              <a:t>.</a:t>
            </a:r>
            <a:endParaRPr lang="en-US" dirty="0">
              <a:solidFill>
                <a:srgbClr val="000000"/>
              </a:solidFill>
              <a:cs typeface="Arial" pitchFamily="34" charset="0"/>
            </a:endParaRPr>
          </a:p>
        </p:txBody>
      </p:sp>
      <p:sp>
        <p:nvSpPr>
          <p:cNvPr id="5" name="Rectangle 4"/>
          <p:cNvSpPr/>
          <p:nvPr/>
        </p:nvSpPr>
        <p:spPr>
          <a:xfrm>
            <a:off x="182937" y="914400"/>
            <a:ext cx="8412364" cy="646331"/>
          </a:xfrm>
          <a:prstGeom prst="rect">
            <a:avLst/>
          </a:prstGeom>
        </p:spPr>
        <p:txBody>
          <a:bodyPr wrap="square">
            <a:spAutoFit/>
          </a:bodyPr>
          <a:lstStyle/>
          <a:p>
            <a:r>
              <a:rPr lang="en-US" dirty="0">
                <a:solidFill>
                  <a:srgbClr val="000000"/>
                </a:solidFill>
                <a:cs typeface="Arial" pitchFamily="34" charset="0"/>
              </a:rPr>
              <a:t>Thankfully, this is definitely not happening in real life. Since the human population is fixed, the trend cannot go on forever. The idea is</a:t>
            </a:r>
            <a:r>
              <a:rPr lang="en-US" dirty="0" smtClean="0">
                <a:solidFill>
                  <a:srgbClr val="000000"/>
                </a:solidFill>
                <a:cs typeface="Arial" pitchFamily="34" charset="0"/>
              </a:rPr>
              <a:t>:</a:t>
            </a:r>
            <a:endParaRPr lang="en-US" dirty="0"/>
          </a:p>
        </p:txBody>
      </p:sp>
    </p:spTree>
    <p:extLst>
      <p:ext uri="{BB962C8B-B14F-4D97-AF65-F5344CB8AC3E}">
        <p14:creationId xmlns:p14="http://schemas.microsoft.com/office/powerpoint/2010/main" val="1319088954"/>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7863794" y="1665427"/>
            <a:ext cx="950963" cy="17635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grpSp>
        <p:nvGrpSpPr>
          <p:cNvPr id="3" name="组合 3"/>
          <p:cNvGrpSpPr/>
          <p:nvPr/>
        </p:nvGrpSpPr>
        <p:grpSpPr>
          <a:xfrm>
            <a:off x="600305" y="990600"/>
            <a:ext cx="8042380" cy="1905120"/>
            <a:chOff x="2767" y="3235"/>
            <a:chExt cx="4581" cy="2205"/>
          </a:xfrm>
        </p:grpSpPr>
        <p:sp>
          <p:nvSpPr>
            <p:cNvPr id="5" name="矩形 4"/>
            <p:cNvSpPr/>
            <p:nvPr/>
          </p:nvSpPr>
          <p:spPr>
            <a:xfrm>
              <a:off x="2767" y="3235"/>
              <a:ext cx="4581" cy="2205"/>
            </a:xfrm>
            <a:prstGeom prst="rect">
              <a:avLst/>
            </a:prstGeom>
            <a:solidFill>
              <a:srgbClr val="919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The key to understanding the pandemic begins with understanding the disease itself and how the disease progresses naturally. This report presents different categories of diseases and different routes of disease transmission. Various past pandemics and stages of the pandemics are also discussed. </a:t>
              </a:r>
              <a:endParaRPr lang="zh-CN" altLang="en-US" sz="2000" dirty="0"/>
            </a:p>
          </p:txBody>
        </p:sp>
        <p:sp>
          <p:nvSpPr>
            <p:cNvPr id="6" name="Rectangle 32"/>
            <p:cNvSpPr>
              <a:spLocks noChangeArrowheads="1"/>
            </p:cNvSpPr>
            <p:nvPr/>
          </p:nvSpPr>
          <p:spPr bwMode="auto">
            <a:xfrm>
              <a:off x="3245" y="3911"/>
              <a:ext cx="361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endParaRPr lang="zh-CN" altLang="en-US" sz="1300" dirty="0">
                <a:solidFill>
                  <a:schemeClr val="bg1"/>
                </a:solidFill>
                <a:sym typeface="+mn-ea"/>
              </a:endParaRPr>
            </a:p>
          </p:txBody>
        </p:sp>
      </p:grpSp>
      <p:grpSp>
        <p:nvGrpSpPr>
          <p:cNvPr id="7" name="组合 19"/>
          <p:cNvGrpSpPr/>
          <p:nvPr/>
        </p:nvGrpSpPr>
        <p:grpSpPr>
          <a:xfrm>
            <a:off x="187220" y="3352416"/>
            <a:ext cx="8868551" cy="2397600"/>
            <a:chOff x="2764" y="4896"/>
            <a:chExt cx="13748" cy="2775"/>
          </a:xfrm>
        </p:grpSpPr>
        <p:sp>
          <p:nvSpPr>
            <p:cNvPr id="8" name="文本框 14"/>
            <p:cNvSpPr txBox="1"/>
            <p:nvPr/>
          </p:nvSpPr>
          <p:spPr>
            <a:xfrm>
              <a:off x="2934" y="4985"/>
              <a:ext cx="13391" cy="2385"/>
            </a:xfrm>
            <a:prstGeom prst="rect">
              <a:avLst/>
            </a:prstGeom>
            <a:noFill/>
          </p:spPr>
          <p:txBody>
            <a:bodyPr wrap="square" rtlCol="0" anchor="t">
              <a:spAutoFit/>
            </a:bodyPr>
            <a:lstStyle/>
            <a:p>
              <a:pPr algn="ctr">
                <a:lnSpc>
                  <a:spcPct val="130000"/>
                </a:lnSpc>
                <a:defRPr/>
              </a:pPr>
              <a:r>
                <a:rPr lang="en-US" altLang="zh-CN" sz="2000" dirty="0">
                  <a:solidFill>
                    <a:schemeClr val="bg2">
                      <a:lumMod val="50000"/>
                    </a:schemeClr>
                  </a:solidFill>
                  <a:sym typeface="+mn-ea"/>
                </a:rPr>
                <a:t>Accurately predicting the rate of spread and infection can help minimize the outbreak by taking precautionary measures. However, forecasting requires data and there are various data processing challenges. The main aim is to show how machine learning techniques can be useful for data analysis, essentially in the context of the recent COVID-19 pandemic</a:t>
              </a:r>
              <a:endParaRPr lang="zh-CN" altLang="en-US" sz="2000" dirty="0">
                <a:solidFill>
                  <a:schemeClr val="bg2">
                    <a:lumMod val="50000"/>
                  </a:schemeClr>
                </a:solidFill>
                <a:sym typeface="+mn-ea"/>
              </a:endParaRPr>
            </a:p>
          </p:txBody>
        </p:sp>
        <p:sp>
          <p:nvSpPr>
            <p:cNvPr id="9" name="矩形 8"/>
            <p:cNvSpPr/>
            <p:nvPr/>
          </p:nvSpPr>
          <p:spPr>
            <a:xfrm>
              <a:off x="2764" y="4896"/>
              <a:ext cx="13748" cy="2775"/>
            </a:xfrm>
            <a:prstGeom prst="rect">
              <a:avLst/>
            </a:prstGeom>
            <a:noFill/>
            <a:ln>
              <a:solidFill>
                <a:schemeClr val="bg1">
                  <a:lumMod val="8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24"/>
          <p:cNvCxnSpPr/>
          <p:nvPr/>
        </p:nvCxnSpPr>
        <p:spPr>
          <a:xfrm>
            <a:off x="180082" y="431924"/>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24"/>
          <p:cNvSpPr txBox="1"/>
          <p:nvPr/>
        </p:nvSpPr>
        <p:spPr>
          <a:xfrm>
            <a:off x="180082" y="154925"/>
            <a:ext cx="2554734" cy="276999"/>
          </a:xfrm>
          <a:prstGeom prst="rect">
            <a:avLst/>
          </a:prstGeom>
          <a:noFill/>
        </p:spPr>
        <p:txBody>
          <a:bodyPr wrap="square" rtlCol="0">
            <a:spAutoFit/>
          </a:bodyPr>
          <a:lstStyle/>
          <a:p>
            <a:r>
              <a:rPr lang="en-US" altLang="zh-CN" sz="1200" spc="600" dirty="0" smtClean="0">
                <a:solidFill>
                  <a:srgbClr val="919DCB"/>
                </a:solidFill>
                <a:latin typeface="微软雅黑" panose="020B0503020204020204" charset="-122"/>
                <a:ea typeface="微软雅黑" panose="020B0503020204020204" charset="-122"/>
              </a:rPr>
              <a:t>Introduction</a:t>
            </a:r>
            <a:endParaRPr lang="zh-CN" altLang="en-US" sz="1200" spc="600" dirty="0">
              <a:solidFill>
                <a:srgbClr val="919DCB"/>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458492176"/>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39" y="746907"/>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7202362" cy="536111"/>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From basic exponential growth </a:t>
            </a:r>
            <a:endParaRPr lang="en-US" altLang="zh-CN" sz="1400" spc="684" dirty="0" smtClean="0">
              <a:solidFill>
                <a:srgbClr val="919DCB"/>
              </a:solidFill>
              <a:latin typeface="微软雅黑" panose="020B0503020204020204" charset="-122"/>
              <a:ea typeface="微软雅黑" panose="020B0503020204020204" charset="-122"/>
            </a:endParaRPr>
          </a:p>
          <a:p>
            <a:r>
              <a:rPr lang="en-US" altLang="zh-CN" sz="1400" spc="684" dirty="0" smtClean="0">
                <a:solidFill>
                  <a:srgbClr val="919DCB"/>
                </a:solidFill>
                <a:latin typeface="微软雅黑" panose="020B0503020204020204" charset="-122"/>
                <a:ea typeface="微软雅黑" panose="020B0503020204020204" charset="-122"/>
              </a:rPr>
              <a:t>to </a:t>
            </a:r>
            <a:r>
              <a:rPr lang="en-US" altLang="zh-CN" sz="1400" spc="684" dirty="0">
                <a:solidFill>
                  <a:srgbClr val="919DCB"/>
                </a:solidFill>
                <a:latin typeface="微软雅黑" panose="020B0503020204020204" charset="-122"/>
                <a:ea typeface="微软雅黑" panose="020B0503020204020204" charset="-122"/>
              </a:rPr>
              <a:t>the famous curves </a:t>
            </a:r>
            <a:r>
              <a:rPr lang="en-US" altLang="zh-CN" sz="1400" spc="684" dirty="0" smtClean="0">
                <a:solidFill>
                  <a:srgbClr val="919DCB"/>
                </a:solidFill>
                <a:latin typeface="微软雅黑" panose="020B0503020204020204" charset="-122"/>
                <a:ea typeface="微软雅黑" panose="020B0503020204020204" charset="-122"/>
              </a:rPr>
              <a:t>set (cont.)</a:t>
            </a:r>
            <a:endParaRPr lang="en-US" altLang="zh-CN" sz="1400" spc="684" dirty="0">
              <a:solidFill>
                <a:srgbClr val="919DCB"/>
              </a:solidFill>
              <a:latin typeface="微软雅黑" panose="020B0503020204020204" charset="-122"/>
              <a:ea typeface="微软雅黑" panose="020B0503020204020204" charset="-122"/>
            </a:endParaRPr>
          </a:p>
        </p:txBody>
      </p:sp>
      <p:sp>
        <p:nvSpPr>
          <p:cNvPr id="4" name="Rectangle 3"/>
          <p:cNvSpPr/>
          <p:nvPr/>
        </p:nvSpPr>
        <p:spPr>
          <a:xfrm>
            <a:off x="228600" y="5638800"/>
            <a:ext cx="8412363" cy="646331"/>
          </a:xfrm>
          <a:prstGeom prst="rect">
            <a:avLst/>
          </a:prstGeom>
        </p:spPr>
        <p:txBody>
          <a:bodyPr wrap="square">
            <a:spAutoFit/>
          </a:bodyPr>
          <a:lstStyle/>
          <a:p>
            <a:pPr lvl="0" algn="ctr" fontAlgn="base">
              <a:spcBef>
                <a:spcPct val="0"/>
              </a:spcBef>
              <a:spcAft>
                <a:spcPct val="0"/>
              </a:spcAft>
            </a:pPr>
            <a:r>
              <a:rPr lang="en-US" dirty="0"/>
              <a:t>This is called the </a:t>
            </a:r>
            <a:r>
              <a:rPr lang="en-US" b="1" dirty="0"/>
              <a:t>logistic growth curve</a:t>
            </a:r>
            <a:r>
              <a:rPr lang="en-US" dirty="0"/>
              <a:t>: </a:t>
            </a:r>
            <a:endParaRPr lang="en-US" dirty="0" smtClean="0"/>
          </a:p>
          <a:p>
            <a:pPr lvl="0" algn="ctr" fontAlgn="base">
              <a:spcBef>
                <a:spcPct val="0"/>
              </a:spcBef>
              <a:spcAft>
                <a:spcPct val="0"/>
              </a:spcAft>
            </a:pPr>
            <a:r>
              <a:rPr lang="en-US" dirty="0" smtClean="0"/>
              <a:t>starts </a:t>
            </a:r>
            <a:r>
              <a:rPr lang="en-US" dirty="0"/>
              <a:t>low, blows up, then slows down once again.</a:t>
            </a:r>
            <a:endParaRPr lang="en-US" dirty="0">
              <a:solidFill>
                <a:srgbClr val="000000"/>
              </a:solidFill>
              <a:cs typeface="Arial" pitchFamily="34" charset="0"/>
            </a:endParaRPr>
          </a:p>
        </p:txBody>
      </p:sp>
      <p:sp>
        <p:nvSpPr>
          <p:cNvPr id="5" name="Rectangle 4"/>
          <p:cNvSpPr/>
          <p:nvPr/>
        </p:nvSpPr>
        <p:spPr>
          <a:xfrm>
            <a:off x="182937" y="914400"/>
            <a:ext cx="8412364" cy="369332"/>
          </a:xfrm>
          <a:prstGeom prst="rect">
            <a:avLst/>
          </a:prstGeom>
        </p:spPr>
        <p:txBody>
          <a:bodyPr wrap="square">
            <a:spAutoFit/>
          </a:bodyPr>
          <a:lstStyle/>
          <a:p>
            <a:pPr lvl="0" algn="ctr" fontAlgn="base">
              <a:spcBef>
                <a:spcPct val="0"/>
              </a:spcBef>
              <a:spcAft>
                <a:spcPct val="0"/>
              </a:spcAft>
            </a:pPr>
            <a:r>
              <a:rPr lang="en-US" dirty="0">
                <a:solidFill>
                  <a:srgbClr val="000000"/>
                </a:solidFill>
                <a:cs typeface="Arial" pitchFamily="34" charset="0"/>
              </a:rPr>
              <a:t>The graph of epidemic growth is now changed:</a:t>
            </a:r>
            <a:r>
              <a:rPr lang="en-US" dirty="0">
                <a:cs typeface="Arial" pitchFamily="34" charset="0"/>
              </a:rPr>
              <a:t> </a:t>
            </a:r>
            <a:endParaRPr lang="en-US" dirty="0">
              <a:solidFill>
                <a:srgbClr val="000000"/>
              </a:solidFill>
              <a:cs typeface="Arial" pitchFamily="34" charset="0"/>
            </a:endParaRPr>
          </a:p>
        </p:txBody>
      </p:sp>
      <p:pic>
        <p:nvPicPr>
          <p:cNvPr id="20482" name="Picture 2" descr="https://lh5.googleusercontent.com/TgvYNwirF4lGCx7hz6QBh-R2Y7LWC00pd26iorC8HBd6mmW7HFHQHHAD1MeY49-aQYdNLpRoZoWd7yH1t9iJ7HhZYuD-gtgAaMvcoRfNbZRkJfFjm42cjpNC6tNMFpsEsjQdgYgI"/>
          <p:cNvPicPr>
            <a:picLocks noChangeAspect="1" noChangeArrowheads="1"/>
          </p:cNvPicPr>
          <p:nvPr/>
        </p:nvPicPr>
        <p:blipFill rotWithShape="1">
          <a:blip r:embed="rId4">
            <a:extLst>
              <a:ext uri="{28A0092B-C50C-407E-A947-70E740481C1C}">
                <a14:useLocalDpi xmlns:a14="http://schemas.microsoft.com/office/drawing/2010/main" val="0"/>
              </a:ext>
            </a:extLst>
          </a:blip>
          <a:srcRect l="12853" t="2035" r="19665" b="4499"/>
          <a:stretch/>
        </p:blipFill>
        <p:spPr bwMode="auto">
          <a:xfrm>
            <a:off x="1805881" y="1321037"/>
            <a:ext cx="5257800" cy="405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81452"/>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https://lh4.googleusercontent.com/37diczSQktCmjL36rZLJCb1-1lNqT1CjGcRDIX6AkTbpdCd9lmQmTkxcQr_pBtdiWgFIgE48J2qcBjBNcrFfjj7DOqpYFPMp0b7CZeZch3BGcqXLHShY_JD8yulc98dcK_LbWHq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218" y="2945725"/>
            <a:ext cx="5953125" cy="3324226"/>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C:\Documents and Settings\Administrator\桌面\新建文件夹 (2)\5.15封面参考\复件 (27) 新建文件夹\0f1ac98d7ad0e382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39" y="746907"/>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7202362" cy="536111"/>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From basic exponential growth </a:t>
            </a:r>
            <a:endParaRPr lang="en-US" altLang="zh-CN" sz="1400" spc="684" dirty="0" smtClean="0">
              <a:solidFill>
                <a:srgbClr val="919DCB"/>
              </a:solidFill>
              <a:latin typeface="微软雅黑" panose="020B0503020204020204" charset="-122"/>
              <a:ea typeface="微软雅黑" panose="020B0503020204020204" charset="-122"/>
            </a:endParaRPr>
          </a:p>
          <a:p>
            <a:r>
              <a:rPr lang="en-US" altLang="zh-CN" sz="1400" spc="684" dirty="0" smtClean="0">
                <a:solidFill>
                  <a:srgbClr val="919DCB"/>
                </a:solidFill>
                <a:latin typeface="微软雅黑" panose="020B0503020204020204" charset="-122"/>
                <a:ea typeface="微软雅黑" panose="020B0503020204020204" charset="-122"/>
              </a:rPr>
              <a:t>to </a:t>
            </a:r>
            <a:r>
              <a:rPr lang="en-US" altLang="zh-CN" sz="1400" spc="684" dirty="0">
                <a:solidFill>
                  <a:srgbClr val="919DCB"/>
                </a:solidFill>
                <a:latin typeface="微软雅黑" panose="020B0503020204020204" charset="-122"/>
                <a:ea typeface="微软雅黑" panose="020B0503020204020204" charset="-122"/>
              </a:rPr>
              <a:t>the famous curves </a:t>
            </a:r>
            <a:r>
              <a:rPr lang="en-US" altLang="zh-CN" sz="1400" spc="684" dirty="0" smtClean="0">
                <a:solidFill>
                  <a:srgbClr val="919DCB"/>
                </a:solidFill>
                <a:latin typeface="微软雅黑" panose="020B0503020204020204" charset="-122"/>
                <a:ea typeface="微软雅黑" panose="020B0503020204020204" charset="-122"/>
              </a:rPr>
              <a:t>set (cont.)</a:t>
            </a:r>
            <a:endParaRPr lang="en-US" altLang="zh-CN" sz="1400" spc="684" dirty="0">
              <a:solidFill>
                <a:srgbClr val="919DCB"/>
              </a:solidFill>
              <a:latin typeface="微软雅黑" panose="020B0503020204020204" charset="-122"/>
              <a:ea typeface="微软雅黑" panose="020B0503020204020204" charset="-122"/>
            </a:endParaRPr>
          </a:p>
        </p:txBody>
      </p:sp>
      <p:sp>
        <p:nvSpPr>
          <p:cNvPr id="4" name="Rectangle 3"/>
          <p:cNvSpPr/>
          <p:nvPr/>
        </p:nvSpPr>
        <p:spPr>
          <a:xfrm>
            <a:off x="228600" y="6085285"/>
            <a:ext cx="8412363" cy="369332"/>
          </a:xfrm>
          <a:prstGeom prst="rect">
            <a:avLst/>
          </a:prstGeom>
        </p:spPr>
        <p:txBody>
          <a:bodyPr wrap="square">
            <a:spAutoFit/>
          </a:bodyPr>
          <a:lstStyle/>
          <a:p>
            <a:pPr lvl="0" algn="ctr" fontAlgn="base">
              <a:spcBef>
                <a:spcPct val="0"/>
              </a:spcBef>
              <a:spcAft>
                <a:spcPct val="0"/>
              </a:spcAft>
            </a:pPr>
            <a:r>
              <a:rPr lang="en-US" dirty="0"/>
              <a:t>This seems opposite of the above exponential growth - the </a:t>
            </a:r>
            <a:r>
              <a:rPr lang="en-US" b="1" dirty="0"/>
              <a:t>exponential decay curve</a:t>
            </a:r>
            <a:r>
              <a:rPr lang="en-US" dirty="0"/>
              <a:t>.</a:t>
            </a:r>
            <a:endParaRPr lang="en-US" dirty="0">
              <a:solidFill>
                <a:srgbClr val="000000"/>
              </a:solidFill>
              <a:cs typeface="Arial" pitchFamily="34" charset="0"/>
            </a:endParaRPr>
          </a:p>
        </p:txBody>
      </p:sp>
      <p:sp>
        <p:nvSpPr>
          <p:cNvPr id="5" name="Rectangle 4"/>
          <p:cNvSpPr/>
          <p:nvPr/>
        </p:nvSpPr>
        <p:spPr>
          <a:xfrm>
            <a:off x="182937" y="914400"/>
            <a:ext cx="8412364" cy="2031325"/>
          </a:xfrm>
          <a:prstGeom prst="rect">
            <a:avLst/>
          </a:prstGeom>
        </p:spPr>
        <p:txBody>
          <a:bodyPr wrap="square">
            <a:spAutoFit/>
          </a:bodyPr>
          <a:lstStyle/>
          <a:p>
            <a:pPr algn="just"/>
            <a:r>
              <a:rPr lang="en-US" dirty="0">
                <a:solidFill>
                  <a:srgbClr val="000000"/>
                </a:solidFill>
              </a:rPr>
              <a:t>However, the concept is still not applicable. In reality, when the </a:t>
            </a:r>
            <a:r>
              <a:rPr lang="en-US" b="1" dirty="0">
                <a:solidFill>
                  <a:srgbClr val="FF0000"/>
                </a:solidFill>
              </a:rPr>
              <a:t>Infected</a:t>
            </a:r>
            <a:r>
              <a:rPr lang="en-US" dirty="0">
                <a:solidFill>
                  <a:srgbClr val="000000"/>
                </a:solidFill>
              </a:rPr>
              <a:t> stops being infectious, that means: either they are 1/ recovered (and healthy), 2/ immune to the virus but left with permanent disabilities, or in the worst case, 3/ dead. Now, for the sake of simplicity, we pretend that all </a:t>
            </a:r>
            <a:r>
              <a:rPr lang="en-US" b="1" dirty="0">
                <a:solidFill>
                  <a:srgbClr val="FF0000"/>
                </a:solidFill>
              </a:rPr>
              <a:t>Infected</a:t>
            </a:r>
            <a:r>
              <a:rPr lang="en-US" dirty="0">
                <a:solidFill>
                  <a:srgbClr val="000000"/>
                </a:solidFill>
              </a:rPr>
              <a:t> become </a:t>
            </a:r>
            <a:r>
              <a:rPr lang="en-US" b="1" dirty="0">
                <a:solidFill>
                  <a:srgbClr val="9900FF"/>
                </a:solidFill>
              </a:rPr>
              <a:t>Recovered</a:t>
            </a:r>
            <a:r>
              <a:rPr lang="en-US" dirty="0">
                <a:solidFill>
                  <a:srgbClr val="000000"/>
                </a:solidFill>
              </a:rPr>
              <a:t>, and they never be infected again. </a:t>
            </a:r>
            <a:endParaRPr lang="en-US" dirty="0"/>
          </a:p>
          <a:p>
            <a:pPr algn="just"/>
            <a:r>
              <a:rPr lang="en-US" dirty="0">
                <a:solidFill>
                  <a:srgbClr val="000000"/>
                </a:solidFill>
              </a:rPr>
              <a:t>Assume that </a:t>
            </a:r>
            <a:r>
              <a:rPr lang="en-US" b="1" dirty="0">
                <a:solidFill>
                  <a:srgbClr val="FF0000"/>
                </a:solidFill>
              </a:rPr>
              <a:t>Infected</a:t>
            </a:r>
            <a:r>
              <a:rPr lang="en-US" dirty="0">
                <a:solidFill>
                  <a:srgbClr val="000000"/>
                </a:solidFill>
              </a:rPr>
              <a:t> + </a:t>
            </a:r>
            <a:r>
              <a:rPr lang="en-US" b="1" dirty="0">
                <a:solidFill>
                  <a:srgbClr val="9900FF"/>
                </a:solidFill>
              </a:rPr>
              <a:t>Recovered</a:t>
            </a:r>
            <a:r>
              <a:rPr lang="en-US" dirty="0">
                <a:solidFill>
                  <a:srgbClr val="000000"/>
                </a:solidFill>
              </a:rPr>
              <a:t> = fixed number. The change of Infected and Recovered with respect to each other is simulated below</a:t>
            </a:r>
            <a:r>
              <a:rPr lang="en-US" dirty="0" smtClean="0">
                <a:solidFill>
                  <a:srgbClr val="000000"/>
                </a:solidFill>
              </a:rPr>
              <a:t>:</a:t>
            </a:r>
            <a:endParaRPr lang="en-US" dirty="0">
              <a:solidFill>
                <a:srgbClr val="000000"/>
              </a:solidFill>
              <a:cs typeface="Arial" pitchFamily="34" charset="0"/>
            </a:endParaRPr>
          </a:p>
        </p:txBody>
      </p:sp>
    </p:spTree>
    <p:extLst>
      <p:ext uri="{BB962C8B-B14F-4D97-AF65-F5344CB8AC3E}">
        <p14:creationId xmlns:p14="http://schemas.microsoft.com/office/powerpoint/2010/main" val="3438791528"/>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39" y="746907"/>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7202362" cy="536111"/>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From basic exponential growth </a:t>
            </a:r>
            <a:endParaRPr lang="en-US" altLang="zh-CN" sz="1400" spc="684" dirty="0" smtClean="0">
              <a:solidFill>
                <a:srgbClr val="919DCB"/>
              </a:solidFill>
              <a:latin typeface="微软雅黑" panose="020B0503020204020204" charset="-122"/>
              <a:ea typeface="微软雅黑" panose="020B0503020204020204" charset="-122"/>
            </a:endParaRPr>
          </a:p>
          <a:p>
            <a:r>
              <a:rPr lang="en-US" altLang="zh-CN" sz="1400" spc="684" dirty="0" smtClean="0">
                <a:solidFill>
                  <a:srgbClr val="919DCB"/>
                </a:solidFill>
                <a:latin typeface="微软雅黑" panose="020B0503020204020204" charset="-122"/>
                <a:ea typeface="微软雅黑" panose="020B0503020204020204" charset="-122"/>
              </a:rPr>
              <a:t>to </a:t>
            </a:r>
            <a:r>
              <a:rPr lang="en-US" altLang="zh-CN" sz="1400" spc="684" dirty="0">
                <a:solidFill>
                  <a:srgbClr val="919DCB"/>
                </a:solidFill>
                <a:latin typeface="微软雅黑" panose="020B0503020204020204" charset="-122"/>
                <a:ea typeface="微软雅黑" panose="020B0503020204020204" charset="-122"/>
              </a:rPr>
              <a:t>the famous curves </a:t>
            </a:r>
            <a:r>
              <a:rPr lang="en-US" altLang="zh-CN" sz="1400" spc="684" dirty="0" smtClean="0">
                <a:solidFill>
                  <a:srgbClr val="919DCB"/>
                </a:solidFill>
                <a:latin typeface="微软雅黑" panose="020B0503020204020204" charset="-122"/>
                <a:ea typeface="微软雅黑" panose="020B0503020204020204" charset="-122"/>
              </a:rPr>
              <a:t>set (cont.)</a:t>
            </a:r>
            <a:endParaRPr lang="en-US" altLang="zh-CN" sz="1400" spc="684" dirty="0">
              <a:solidFill>
                <a:srgbClr val="919DCB"/>
              </a:solidFill>
              <a:latin typeface="微软雅黑" panose="020B0503020204020204" charset="-122"/>
              <a:ea typeface="微软雅黑" panose="020B0503020204020204" charset="-122"/>
            </a:endParaRPr>
          </a:p>
        </p:txBody>
      </p:sp>
      <p:sp>
        <p:nvSpPr>
          <p:cNvPr id="5" name="Rectangle 4"/>
          <p:cNvSpPr/>
          <p:nvPr/>
        </p:nvSpPr>
        <p:spPr>
          <a:xfrm>
            <a:off x="180801" y="1371600"/>
            <a:ext cx="8412364" cy="646331"/>
          </a:xfrm>
          <a:prstGeom prst="rect">
            <a:avLst/>
          </a:prstGeom>
        </p:spPr>
        <p:txBody>
          <a:bodyPr wrap="square">
            <a:spAutoFit/>
          </a:bodyPr>
          <a:lstStyle/>
          <a:p>
            <a:pPr algn="ctr"/>
            <a:r>
              <a:rPr lang="en-US" dirty="0">
                <a:solidFill>
                  <a:srgbClr val="000000"/>
                </a:solidFill>
              </a:rPr>
              <a:t>Now, what if we simulate the S-shaped logistic growth (</a:t>
            </a:r>
            <a:r>
              <a:rPr lang="en-US" b="1" i="1" dirty="0">
                <a:solidFill>
                  <a:srgbClr val="FF0000"/>
                </a:solidFill>
              </a:rPr>
              <a:t>Infected</a:t>
            </a:r>
            <a:r>
              <a:rPr lang="en-US" dirty="0">
                <a:solidFill>
                  <a:srgbClr val="000000"/>
                </a:solidFill>
              </a:rPr>
              <a:t>-</a:t>
            </a:r>
            <a:r>
              <a:rPr lang="en-US" b="1" i="1" dirty="0">
                <a:solidFill>
                  <a:srgbClr val="45818E"/>
                </a:solidFill>
              </a:rPr>
              <a:t>Susceptible</a:t>
            </a:r>
            <a:r>
              <a:rPr lang="en-US" dirty="0">
                <a:solidFill>
                  <a:srgbClr val="000000"/>
                </a:solidFill>
              </a:rPr>
              <a:t>) </a:t>
            </a:r>
            <a:endParaRPr lang="en-US" dirty="0" smtClean="0">
              <a:solidFill>
                <a:srgbClr val="000000"/>
              </a:solidFill>
            </a:endParaRPr>
          </a:p>
          <a:p>
            <a:pPr algn="ctr"/>
            <a:r>
              <a:rPr lang="en-US" dirty="0" smtClean="0">
                <a:solidFill>
                  <a:srgbClr val="000000"/>
                </a:solidFill>
              </a:rPr>
              <a:t>with </a:t>
            </a:r>
            <a:r>
              <a:rPr lang="en-US" dirty="0">
                <a:solidFill>
                  <a:srgbClr val="000000"/>
                </a:solidFill>
              </a:rPr>
              <a:t>decay curve (</a:t>
            </a:r>
            <a:r>
              <a:rPr lang="en-US" b="1" i="1" dirty="0">
                <a:solidFill>
                  <a:srgbClr val="FF0000"/>
                </a:solidFill>
              </a:rPr>
              <a:t>Infected</a:t>
            </a:r>
            <a:r>
              <a:rPr lang="en-US" dirty="0">
                <a:solidFill>
                  <a:srgbClr val="000000"/>
                </a:solidFill>
              </a:rPr>
              <a:t>-</a:t>
            </a:r>
            <a:r>
              <a:rPr lang="en-US" b="1" i="1" dirty="0">
                <a:solidFill>
                  <a:srgbClr val="9900FF"/>
                </a:solidFill>
              </a:rPr>
              <a:t>Recovery</a:t>
            </a:r>
            <a:r>
              <a:rPr lang="en-US" dirty="0" smtClean="0">
                <a:solidFill>
                  <a:srgbClr val="000000"/>
                </a:solidFill>
              </a:rPr>
              <a:t>)?</a:t>
            </a:r>
            <a:endParaRPr lang="en-US" dirty="0"/>
          </a:p>
        </p:txBody>
      </p:sp>
      <p:pic>
        <p:nvPicPr>
          <p:cNvPr id="22530" name="Picture 2" descr="https://lh6.googleusercontent.com/aYd78pNsUiAL3RE0RepwbZ163i9-jSV3kX1IuSLxyavD5naQqSU2dhHFOgxmIDEm63f5XAwiBWe-WzykRdrfENKnP-P1svyanlRmQ9Eaat1pH2xagNYY3E7DntpO3yCwtpLAskf9"/>
          <p:cNvPicPr>
            <a:picLocks noChangeAspect="1" noChangeArrowheads="1"/>
          </p:cNvPicPr>
          <p:nvPr/>
        </p:nvPicPr>
        <p:blipFill rotWithShape="1">
          <a:blip r:embed="rId4">
            <a:extLst>
              <a:ext uri="{28A0092B-C50C-407E-A947-70E740481C1C}">
                <a14:useLocalDpi xmlns:a14="http://schemas.microsoft.com/office/drawing/2010/main" val="0"/>
              </a:ext>
            </a:extLst>
          </a:blip>
          <a:srcRect l="5783" r="14218" b="54896"/>
          <a:stretch/>
        </p:blipFill>
        <p:spPr bwMode="auto">
          <a:xfrm>
            <a:off x="182937" y="2133599"/>
            <a:ext cx="8412364" cy="261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74419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39" y="746907"/>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7202362" cy="536111"/>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From basic exponential growth </a:t>
            </a:r>
            <a:endParaRPr lang="en-US" altLang="zh-CN" sz="1400" spc="684" dirty="0" smtClean="0">
              <a:solidFill>
                <a:srgbClr val="919DCB"/>
              </a:solidFill>
              <a:latin typeface="微软雅黑" panose="020B0503020204020204" charset="-122"/>
              <a:ea typeface="微软雅黑" panose="020B0503020204020204" charset="-122"/>
            </a:endParaRPr>
          </a:p>
          <a:p>
            <a:r>
              <a:rPr lang="en-US" altLang="zh-CN" sz="1400" spc="684" dirty="0" smtClean="0">
                <a:solidFill>
                  <a:srgbClr val="919DCB"/>
                </a:solidFill>
                <a:latin typeface="微软雅黑" panose="020B0503020204020204" charset="-122"/>
                <a:ea typeface="微软雅黑" panose="020B0503020204020204" charset="-122"/>
              </a:rPr>
              <a:t>to </a:t>
            </a:r>
            <a:r>
              <a:rPr lang="en-US" altLang="zh-CN" sz="1400" spc="684" dirty="0">
                <a:solidFill>
                  <a:srgbClr val="919DCB"/>
                </a:solidFill>
                <a:latin typeface="微软雅黑" panose="020B0503020204020204" charset="-122"/>
                <a:ea typeface="微软雅黑" panose="020B0503020204020204" charset="-122"/>
              </a:rPr>
              <a:t>the famous curves </a:t>
            </a:r>
            <a:r>
              <a:rPr lang="en-US" altLang="zh-CN" sz="1400" spc="684" dirty="0" smtClean="0">
                <a:solidFill>
                  <a:srgbClr val="919DCB"/>
                </a:solidFill>
                <a:latin typeface="微软雅黑" panose="020B0503020204020204" charset="-122"/>
                <a:ea typeface="微软雅黑" panose="020B0503020204020204" charset="-122"/>
              </a:rPr>
              <a:t>set (cont.)</a:t>
            </a:r>
            <a:endParaRPr lang="en-US" altLang="zh-CN" sz="1400" spc="684" dirty="0">
              <a:solidFill>
                <a:srgbClr val="919DCB"/>
              </a:solidFill>
              <a:latin typeface="微软雅黑" panose="020B0503020204020204" charset="-122"/>
              <a:ea typeface="微软雅黑" panose="020B0503020204020204" charset="-122"/>
            </a:endParaRPr>
          </a:p>
        </p:txBody>
      </p:sp>
      <p:sp>
        <p:nvSpPr>
          <p:cNvPr id="5" name="Rectangle 4"/>
          <p:cNvSpPr/>
          <p:nvPr/>
        </p:nvSpPr>
        <p:spPr>
          <a:xfrm>
            <a:off x="182939" y="978793"/>
            <a:ext cx="8412364" cy="369332"/>
          </a:xfrm>
          <a:prstGeom prst="rect">
            <a:avLst/>
          </a:prstGeom>
        </p:spPr>
        <p:txBody>
          <a:bodyPr wrap="square">
            <a:spAutoFit/>
          </a:bodyPr>
          <a:lstStyle/>
          <a:p>
            <a:pPr algn="ctr"/>
            <a:r>
              <a:rPr lang="en-US" dirty="0" smtClean="0">
                <a:solidFill>
                  <a:srgbClr val="000000"/>
                </a:solidFill>
              </a:rPr>
              <a:t>Here it is:</a:t>
            </a:r>
            <a:endParaRPr lang="en-US" dirty="0"/>
          </a:p>
        </p:txBody>
      </p:sp>
      <p:pic>
        <p:nvPicPr>
          <p:cNvPr id="23554" name="Picture 2" descr="https://lh5.googleusercontent.com/u80tLCknVcbnytkkgmYannA54xMaxA2II1PTh-aPia8cPI32aUhO4ybNGIDYMk0iANv-TdhTMKrp0uK4md03nS2G2r0ngVxYRHYlqnEV-kfZ4tCLBsUpq78HqaGg1U9UBy_XQIw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38" y="1524000"/>
            <a:ext cx="8412363" cy="3886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82939" y="5410200"/>
            <a:ext cx="8412362" cy="646331"/>
          </a:xfrm>
          <a:prstGeom prst="rect">
            <a:avLst/>
          </a:prstGeom>
        </p:spPr>
        <p:txBody>
          <a:bodyPr wrap="square">
            <a:spAutoFit/>
          </a:bodyPr>
          <a:lstStyle/>
          <a:p>
            <a:pPr algn="ctr"/>
            <a:r>
              <a:rPr lang="en-US" dirty="0">
                <a:solidFill>
                  <a:srgbClr val="000000"/>
                </a:solidFill>
                <a:latin typeface="Arial"/>
              </a:rPr>
              <a:t>This set of curves is actually an important and common mathematical model </a:t>
            </a:r>
            <a:endParaRPr lang="en-US" dirty="0" smtClean="0">
              <a:solidFill>
                <a:srgbClr val="000000"/>
              </a:solidFill>
              <a:latin typeface="Arial"/>
            </a:endParaRPr>
          </a:p>
          <a:p>
            <a:pPr algn="ctr"/>
            <a:r>
              <a:rPr lang="en-US" dirty="0" smtClean="0">
                <a:solidFill>
                  <a:srgbClr val="000000"/>
                </a:solidFill>
                <a:latin typeface="Arial"/>
              </a:rPr>
              <a:t>in </a:t>
            </a:r>
            <a:r>
              <a:rPr lang="en-US" dirty="0">
                <a:solidFill>
                  <a:srgbClr val="000000"/>
                </a:solidFill>
                <a:latin typeface="Arial"/>
              </a:rPr>
              <a:t>data analytics - the </a:t>
            </a:r>
            <a:r>
              <a:rPr lang="en-US" b="1" dirty="0">
                <a:solidFill>
                  <a:srgbClr val="000000"/>
                </a:solidFill>
                <a:latin typeface="Arial"/>
              </a:rPr>
              <a:t>SIR Model</a:t>
            </a:r>
            <a:r>
              <a:rPr lang="en-US" dirty="0">
                <a:solidFill>
                  <a:srgbClr val="000000"/>
                </a:solidFill>
                <a:latin typeface="Arial"/>
              </a:rPr>
              <a:t> (</a:t>
            </a:r>
            <a:r>
              <a:rPr lang="en-US" b="1" dirty="0">
                <a:solidFill>
                  <a:srgbClr val="45818E"/>
                </a:solidFill>
                <a:latin typeface="Arial"/>
              </a:rPr>
              <a:t>Susceptible</a:t>
            </a:r>
            <a:r>
              <a:rPr lang="en-US" dirty="0">
                <a:solidFill>
                  <a:srgbClr val="000000"/>
                </a:solidFill>
                <a:latin typeface="Arial"/>
              </a:rPr>
              <a:t> - </a:t>
            </a:r>
            <a:r>
              <a:rPr lang="en-US" b="1" dirty="0">
                <a:solidFill>
                  <a:srgbClr val="FF0000"/>
                </a:solidFill>
                <a:latin typeface="Arial"/>
              </a:rPr>
              <a:t>Infected</a:t>
            </a:r>
            <a:r>
              <a:rPr lang="en-US" dirty="0">
                <a:solidFill>
                  <a:srgbClr val="000000"/>
                </a:solidFill>
                <a:latin typeface="Arial"/>
              </a:rPr>
              <a:t> - </a:t>
            </a:r>
            <a:r>
              <a:rPr lang="en-US" b="1" dirty="0">
                <a:solidFill>
                  <a:srgbClr val="9900FF"/>
                </a:solidFill>
                <a:latin typeface="Arial"/>
              </a:rPr>
              <a:t>Recovered</a:t>
            </a:r>
            <a:r>
              <a:rPr lang="en-US" dirty="0">
                <a:solidFill>
                  <a:srgbClr val="000000"/>
                </a:solidFill>
                <a:latin typeface="Arial"/>
              </a:rPr>
              <a:t>).</a:t>
            </a:r>
            <a:endParaRPr lang="en-US" dirty="0"/>
          </a:p>
        </p:txBody>
      </p:sp>
    </p:spTree>
    <p:extLst>
      <p:ext uri="{BB962C8B-B14F-4D97-AF65-F5344CB8AC3E}">
        <p14:creationId xmlns:p14="http://schemas.microsoft.com/office/powerpoint/2010/main" val="414597436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SIR Model</a:t>
            </a:r>
            <a:endParaRPr lang="en-US" altLang="zh-CN" sz="1400" spc="684" dirty="0">
              <a:solidFill>
                <a:srgbClr val="919DCB"/>
              </a:solidFill>
              <a:latin typeface="微软雅黑" panose="020B0503020204020204" charset="-122"/>
              <a:ea typeface="微软雅黑" panose="020B0503020204020204" charset="-122"/>
            </a:endParaRPr>
          </a:p>
        </p:txBody>
      </p:sp>
      <p:sp>
        <p:nvSpPr>
          <p:cNvPr id="4" name="Rectangle 3"/>
          <p:cNvSpPr/>
          <p:nvPr/>
        </p:nvSpPr>
        <p:spPr>
          <a:xfrm>
            <a:off x="167663" y="1371600"/>
            <a:ext cx="8412363" cy="1754326"/>
          </a:xfrm>
          <a:prstGeom prst="rect">
            <a:avLst/>
          </a:prstGeom>
        </p:spPr>
        <p:txBody>
          <a:bodyPr wrap="square">
            <a:spAutoFit/>
          </a:bodyPr>
          <a:lstStyle/>
          <a:p>
            <a:pPr algn="just"/>
            <a:r>
              <a:rPr lang="en-US" dirty="0"/>
              <a:t>SIR model divides a fixed population of N people into 3 compartments: </a:t>
            </a:r>
          </a:p>
          <a:p>
            <a:pPr marL="285750" indent="-285750" algn="just" fontAlgn="base">
              <a:buFont typeface="Arial" pitchFamily="34" charset="0"/>
              <a:buChar char="•"/>
            </a:pPr>
            <a:r>
              <a:rPr lang="en-US" dirty="0"/>
              <a:t>Susceptible (S): The individual has not contracted the disease, but can be infected due to transmission from infected people.</a:t>
            </a:r>
          </a:p>
          <a:p>
            <a:pPr marL="285750" indent="-285750" algn="just" fontAlgn="base">
              <a:buFont typeface="Arial" pitchFamily="34" charset="0"/>
              <a:buChar char="•"/>
            </a:pPr>
            <a:r>
              <a:rPr lang="en-US" dirty="0"/>
              <a:t>Infected (I): The individual has contracted the disease.</a:t>
            </a:r>
          </a:p>
          <a:p>
            <a:pPr marL="285750" indent="-285750" algn="just" fontAlgn="base">
              <a:buFont typeface="Arial" pitchFamily="34" charset="0"/>
              <a:buChar char="•"/>
            </a:pPr>
            <a:r>
              <a:rPr lang="en-US" dirty="0"/>
              <a:t>Recovered (R): The individual has survived and developed immunity to the disease or is deceased.</a:t>
            </a:r>
          </a:p>
        </p:txBody>
      </p:sp>
      <p:pic>
        <p:nvPicPr>
          <p:cNvPr id="24578" name="Picture 2" descr="https://lh3.googleusercontent.com/yxsXY8dK-4igwdKV4OkQEna70k-o6x8Fu4Mzb7CmF12-NhRDGVdeFTddQlpiPWkMtG72_MGRc_fQH1gkqkeGbO8bmPn7-kWnVfI6I0l-SaOdMe54LWinbWTTOgS2aWwEnL8ft2qJ"/>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3" y="3200400"/>
            <a:ext cx="8412363"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18477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SIR Model (cont.)</a:t>
            </a:r>
            <a:endParaRPr lang="en-US" altLang="zh-CN" sz="1400" spc="684" dirty="0">
              <a:solidFill>
                <a:srgbClr val="919DCB"/>
              </a:solidFill>
              <a:latin typeface="微软雅黑" panose="020B0503020204020204" charset="-122"/>
              <a:ea typeface="微软雅黑" panose="020B0503020204020204" charset="-122"/>
            </a:endParaRPr>
          </a:p>
        </p:txBody>
      </p:sp>
      <p:sp>
        <p:nvSpPr>
          <p:cNvPr id="4" name="Rectangle 3"/>
          <p:cNvSpPr/>
          <p:nvPr/>
        </p:nvSpPr>
        <p:spPr>
          <a:xfrm>
            <a:off x="167663" y="1371600"/>
            <a:ext cx="8412363" cy="646331"/>
          </a:xfrm>
          <a:prstGeom prst="rect">
            <a:avLst/>
          </a:prstGeom>
        </p:spPr>
        <p:txBody>
          <a:bodyPr wrap="square">
            <a:spAutoFit/>
          </a:bodyPr>
          <a:lstStyle/>
          <a:p>
            <a:pPr algn="just"/>
            <a:r>
              <a:rPr lang="en-US" dirty="0"/>
              <a:t>Consider that people develop immunity and there is no transition from recovered to the remaining 2 stages, the differential equations that govern the system are</a:t>
            </a:r>
            <a:r>
              <a:rPr lang="en-US" dirty="0" smtClean="0"/>
              <a:t>:</a:t>
            </a:r>
            <a:endParaRPr lang="en-US" dirty="0"/>
          </a:p>
        </p:txBody>
      </p:sp>
      <p:sp>
        <p:nvSpPr>
          <p:cNvPr id="2" name="Rectangle 1"/>
          <p:cNvSpPr/>
          <p:nvPr/>
        </p:nvSpPr>
        <p:spPr>
          <a:xfrm>
            <a:off x="182940" y="4335811"/>
            <a:ext cx="8412363" cy="1200329"/>
          </a:xfrm>
          <a:prstGeom prst="rect">
            <a:avLst/>
          </a:prstGeom>
        </p:spPr>
        <p:txBody>
          <a:bodyPr wrap="square">
            <a:spAutoFit/>
          </a:bodyPr>
          <a:lstStyle/>
          <a:p>
            <a:pPr algn="just"/>
            <a:r>
              <a:rPr lang="en-US" dirty="0" smtClean="0"/>
              <a:t>With </a:t>
            </a:r>
            <a:r>
              <a:rPr lang="en-US" dirty="0"/>
              <a:t>β is the effective contact rate of the disease and γ is the mean recovery rate. The SIR model is one of the simplest compartmental models whose main purpose is to understand the key factors that impact the epidemic transmission, which, in this case, is β and γ.</a:t>
            </a:r>
          </a:p>
        </p:txBody>
      </p:sp>
      <p:pic>
        <p:nvPicPr>
          <p:cNvPr id="25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7925" y="2017931"/>
            <a:ext cx="3271837" cy="2317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7528480"/>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SIR Model (cont.)</a:t>
            </a:r>
            <a:endParaRPr lang="en-US" altLang="zh-CN" sz="1400" spc="684" dirty="0">
              <a:solidFill>
                <a:srgbClr val="919DCB"/>
              </a:solidFill>
              <a:latin typeface="微软雅黑" panose="020B0503020204020204" charset="-122"/>
              <a:ea typeface="微软雅黑" panose="020B0503020204020204" charset="-122"/>
            </a:endParaRPr>
          </a:p>
        </p:txBody>
      </p:sp>
      <p:sp>
        <p:nvSpPr>
          <p:cNvPr id="3" name="TextBox 2"/>
          <p:cNvSpPr txBox="1"/>
          <p:nvPr/>
        </p:nvSpPr>
        <p:spPr>
          <a:xfrm>
            <a:off x="2743200" y="3200400"/>
            <a:ext cx="3124200" cy="369332"/>
          </a:xfrm>
          <a:prstGeom prst="rect">
            <a:avLst/>
          </a:prstGeom>
          <a:noFill/>
        </p:spPr>
        <p:txBody>
          <a:bodyPr wrap="square" rtlCol="0">
            <a:spAutoFit/>
          </a:bodyPr>
          <a:lstStyle/>
          <a:p>
            <a:pPr algn="ctr"/>
            <a:r>
              <a:rPr lang="en-US" dirty="0" smtClean="0"/>
              <a:t>Insert interactive model video</a:t>
            </a:r>
            <a:endParaRPr lang="en-US" dirty="0"/>
          </a:p>
        </p:txBody>
      </p:sp>
    </p:spTree>
    <p:extLst>
      <p:ext uri="{BB962C8B-B14F-4D97-AF65-F5344CB8AC3E}">
        <p14:creationId xmlns:p14="http://schemas.microsoft.com/office/powerpoint/2010/main" val="2841949190"/>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SIR Model (cont.)</a:t>
            </a:r>
            <a:endParaRPr lang="en-US" altLang="zh-CN" sz="1400" spc="684" dirty="0">
              <a:solidFill>
                <a:srgbClr val="919DCB"/>
              </a:solidFill>
              <a:latin typeface="微软雅黑" panose="020B0503020204020204" charset="-122"/>
              <a:ea typeface="微软雅黑" panose="020B0503020204020204" charset="-122"/>
            </a:endParaRPr>
          </a:p>
        </p:txBody>
      </p:sp>
      <p:sp>
        <p:nvSpPr>
          <p:cNvPr id="2" name="Rectangle 1"/>
          <p:cNvSpPr/>
          <p:nvPr/>
        </p:nvSpPr>
        <p:spPr>
          <a:xfrm>
            <a:off x="187603" y="1066800"/>
            <a:ext cx="8412363" cy="2677656"/>
          </a:xfrm>
          <a:prstGeom prst="rect">
            <a:avLst/>
          </a:prstGeom>
        </p:spPr>
        <p:txBody>
          <a:bodyPr wrap="square">
            <a:spAutoFit/>
          </a:bodyPr>
          <a:lstStyle/>
          <a:p>
            <a:pPr algn="just"/>
            <a:r>
              <a:rPr lang="en-US" sz="2400" dirty="0"/>
              <a:t>With the aim of understanding the effects of the parameter selection for the SIR compartment model, a total of nine diagrams are presented for each country with a variation of the γ and β parameters. </a:t>
            </a:r>
          </a:p>
          <a:p>
            <a:pPr algn="just"/>
            <a:r>
              <a:rPr lang="en-US" sz="2400" dirty="0"/>
              <a:t>First, a fixed γ = 0.2 is selected and the three different values for β are considered: β = [1, 2, 3].The same process is then repeated for γ = 0.1 and γ = 0.066</a:t>
            </a:r>
            <a:r>
              <a:rPr lang="en-US" sz="2400" dirty="0" smtClean="0"/>
              <a:t>.</a:t>
            </a:r>
            <a:endParaRPr lang="en-US" sz="2400" dirty="0"/>
          </a:p>
        </p:txBody>
      </p:sp>
    </p:spTree>
    <p:extLst>
      <p:ext uri="{BB962C8B-B14F-4D97-AF65-F5344CB8AC3E}">
        <p14:creationId xmlns:p14="http://schemas.microsoft.com/office/powerpoint/2010/main" val="1060014068"/>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SIR Model (cont.)</a:t>
            </a:r>
            <a:endParaRPr lang="en-US" altLang="zh-CN" sz="1400" spc="684" dirty="0">
              <a:solidFill>
                <a:srgbClr val="919DCB"/>
              </a:solidFill>
              <a:latin typeface="微软雅黑" panose="020B0503020204020204" charset="-122"/>
              <a:ea typeface="微软雅黑" panose="020B0503020204020204" charset="-122"/>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7686" y="761998"/>
            <a:ext cx="6962871" cy="4572000"/>
          </a:xfrm>
          <a:prstGeom prst="rect">
            <a:avLst/>
          </a:prstGeom>
          <a:noFill/>
          <a:ln>
            <a:noFill/>
          </a:ln>
        </p:spPr>
      </p:pic>
      <p:sp>
        <p:nvSpPr>
          <p:cNvPr id="3" name="Rectangle 2"/>
          <p:cNvSpPr/>
          <p:nvPr/>
        </p:nvSpPr>
        <p:spPr>
          <a:xfrm>
            <a:off x="182941" y="5333998"/>
            <a:ext cx="8412363" cy="1200329"/>
          </a:xfrm>
          <a:prstGeom prst="rect">
            <a:avLst/>
          </a:prstGeom>
        </p:spPr>
        <p:txBody>
          <a:bodyPr wrap="square">
            <a:spAutoFit/>
          </a:bodyPr>
          <a:lstStyle/>
          <a:p>
            <a:pPr algn="ctr"/>
            <a:r>
              <a:rPr lang="en-US" dirty="0"/>
              <a:t>Results for Global: Prediction based on the SIR model considering the variation of the parameters γ and β. Figures a, b, and c has γ = 0.2 and β = [1, 2, 3], respectively. Figures d, e, and f has γ = 0.1 and β = [1, 2, 3], respectively. Figures g, h, and i γ = 0.066 and β = [1, 2, 3], respectively.</a:t>
            </a:r>
          </a:p>
        </p:txBody>
      </p:sp>
    </p:spTree>
    <p:extLst>
      <p:ext uri="{BB962C8B-B14F-4D97-AF65-F5344CB8AC3E}">
        <p14:creationId xmlns:p14="http://schemas.microsoft.com/office/powerpoint/2010/main" val="1575726110"/>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SIR Model (cont.)</a:t>
            </a:r>
            <a:endParaRPr lang="en-US" altLang="zh-CN" sz="1400" spc="684" dirty="0">
              <a:solidFill>
                <a:srgbClr val="919DCB"/>
              </a:solidFill>
              <a:latin typeface="微软雅黑" panose="020B0503020204020204" charset="-122"/>
              <a:ea typeface="微软雅黑" panose="020B0503020204020204" charset="-122"/>
            </a:endParaRPr>
          </a:p>
        </p:txBody>
      </p:sp>
      <p:sp>
        <p:nvSpPr>
          <p:cNvPr id="3" name="Rectangle 2"/>
          <p:cNvSpPr/>
          <p:nvPr/>
        </p:nvSpPr>
        <p:spPr>
          <a:xfrm>
            <a:off x="182941" y="5333998"/>
            <a:ext cx="8412363" cy="1200329"/>
          </a:xfrm>
          <a:prstGeom prst="rect">
            <a:avLst/>
          </a:prstGeom>
        </p:spPr>
        <p:txBody>
          <a:bodyPr wrap="square">
            <a:spAutoFit/>
          </a:bodyPr>
          <a:lstStyle/>
          <a:p>
            <a:pPr algn="ctr"/>
            <a:r>
              <a:rPr lang="en-US" dirty="0"/>
              <a:t>Results for Brazil: Prediction based on the SIR model considering the variation of the parameters γ and β. Figures a, b, and c has γ = 0.2 and β = [1, 2, 3], respectively. Figures d, e, and f has γ = 0.1 and β = [1, 2, 3], respectively. Figures g, h, and i γ = 0.066 and β = [1, 2, 3], respectively.</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7887" y="685800"/>
            <a:ext cx="6882469" cy="4572000"/>
          </a:xfrm>
          <a:prstGeom prst="rect">
            <a:avLst/>
          </a:prstGeom>
          <a:noFill/>
          <a:ln>
            <a:noFill/>
          </a:ln>
        </p:spPr>
      </p:pic>
    </p:spTree>
    <p:extLst>
      <p:ext uri="{BB962C8B-B14F-4D97-AF65-F5344CB8AC3E}">
        <p14:creationId xmlns:p14="http://schemas.microsoft.com/office/powerpoint/2010/main" val="109037921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nvSpPr>
        <p:spPr>
          <a:xfrm>
            <a:off x="7863794" y="1665427"/>
            <a:ext cx="950963" cy="17635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2" name="矩形 1"/>
          <p:cNvSpPr/>
          <p:nvPr/>
        </p:nvSpPr>
        <p:spPr>
          <a:xfrm rot="2700000">
            <a:off x="3255027" y="2202987"/>
            <a:ext cx="1226915" cy="916201"/>
          </a:xfrm>
          <a:prstGeom prst="rect">
            <a:avLst/>
          </a:prstGeom>
          <a:solidFill>
            <a:srgbClr val="C1CB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sz="1100">
              <a:solidFill>
                <a:schemeClr val="bg1">
                  <a:lumMod val="95000"/>
                </a:schemeClr>
              </a:solidFill>
            </a:endParaRPr>
          </a:p>
        </p:txBody>
      </p:sp>
      <p:sp>
        <p:nvSpPr>
          <p:cNvPr id="3" name="矩形 2"/>
          <p:cNvSpPr/>
          <p:nvPr/>
        </p:nvSpPr>
        <p:spPr>
          <a:xfrm rot="2700000">
            <a:off x="3255027" y="4083503"/>
            <a:ext cx="1226915" cy="916201"/>
          </a:xfrm>
          <a:prstGeom prst="rect">
            <a:avLst/>
          </a:prstGeom>
          <a:solidFill>
            <a:srgbClr val="919D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sz="1100">
              <a:solidFill>
                <a:schemeClr val="bg1">
                  <a:lumMod val="95000"/>
                </a:schemeClr>
              </a:solidFill>
            </a:endParaRPr>
          </a:p>
        </p:txBody>
      </p:sp>
      <p:sp>
        <p:nvSpPr>
          <p:cNvPr id="4" name="矩形 3"/>
          <p:cNvSpPr/>
          <p:nvPr/>
        </p:nvSpPr>
        <p:spPr>
          <a:xfrm rot="13500000">
            <a:off x="4681190" y="2225611"/>
            <a:ext cx="1226915" cy="916201"/>
          </a:xfrm>
          <a:prstGeom prst="rect">
            <a:avLst/>
          </a:prstGeom>
          <a:solidFill>
            <a:srgbClr val="919D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sz="1100">
              <a:solidFill>
                <a:schemeClr val="bg1">
                  <a:lumMod val="95000"/>
                </a:schemeClr>
              </a:solidFill>
            </a:endParaRPr>
          </a:p>
        </p:txBody>
      </p:sp>
      <p:sp>
        <p:nvSpPr>
          <p:cNvPr id="5" name="矩形 4"/>
          <p:cNvSpPr/>
          <p:nvPr/>
        </p:nvSpPr>
        <p:spPr>
          <a:xfrm rot="13500000">
            <a:off x="4681190" y="4106129"/>
            <a:ext cx="1226915" cy="916201"/>
          </a:xfrm>
          <a:prstGeom prst="rect">
            <a:avLst/>
          </a:prstGeom>
          <a:solidFill>
            <a:srgbClr val="C1CB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sz="1100">
              <a:solidFill>
                <a:schemeClr val="bg1">
                  <a:lumMod val="95000"/>
                </a:schemeClr>
              </a:solidFill>
            </a:endParaRPr>
          </a:p>
        </p:txBody>
      </p:sp>
      <p:sp>
        <p:nvSpPr>
          <p:cNvPr id="17" name="TextBox 76"/>
          <p:cNvSpPr txBox="1"/>
          <p:nvPr/>
        </p:nvSpPr>
        <p:spPr>
          <a:xfrm>
            <a:off x="6022036" y="2070253"/>
            <a:ext cx="2008218" cy="351445"/>
          </a:xfrm>
          <a:prstGeom prst="rect">
            <a:avLst/>
          </a:prstGeom>
          <a:noFill/>
          <a:effectLst/>
        </p:spPr>
        <p:txBody>
          <a:bodyPr wrap="square" lIns="104205" tIns="52103" rIns="104205" bIns="52103" rtlCol="0">
            <a:spAutoFit/>
          </a:bodyPr>
          <a:lstStyle/>
          <a:p>
            <a:r>
              <a:rPr lang="en-US" altLang="zh-CN" sz="1600" b="1" dirty="0" smtClean="0">
                <a:solidFill>
                  <a:schemeClr val="tx1">
                    <a:alpha val="95000"/>
                  </a:schemeClr>
                </a:solidFill>
                <a:latin typeface="微软雅黑" panose="020B0503020204020204" charset="-122"/>
                <a:ea typeface="微软雅黑" panose="020B0503020204020204" charset="-122"/>
              </a:rPr>
              <a:t>Data analysis</a:t>
            </a:r>
            <a:endParaRPr lang="zh-CN" altLang="en-US" sz="1600" b="1" dirty="0">
              <a:solidFill>
                <a:schemeClr val="tx1">
                  <a:alpha val="95000"/>
                </a:schemeClr>
              </a:solidFill>
              <a:latin typeface="微软雅黑" panose="020B0503020204020204" charset="-122"/>
              <a:ea typeface="微软雅黑" panose="020B0503020204020204" charset="-122"/>
            </a:endParaRPr>
          </a:p>
        </p:txBody>
      </p:sp>
      <p:sp>
        <p:nvSpPr>
          <p:cNvPr id="18" name="文本框 25"/>
          <p:cNvSpPr txBox="1"/>
          <p:nvPr/>
        </p:nvSpPr>
        <p:spPr>
          <a:xfrm>
            <a:off x="6022035" y="2420601"/>
            <a:ext cx="2438967" cy="665377"/>
          </a:xfrm>
          <a:prstGeom prst="rect">
            <a:avLst/>
          </a:prstGeom>
          <a:noFill/>
          <a:effectLst/>
        </p:spPr>
        <p:txBody>
          <a:bodyPr wrap="square" lIns="104205" tIns="52103" rIns="104205" bIns="52103" rtlCol="0">
            <a:spAutoFit/>
          </a:bodyPr>
          <a:lstStyle/>
          <a:p>
            <a:pPr>
              <a:lnSpc>
                <a:spcPct val="130000"/>
              </a:lnSpc>
            </a:pPr>
            <a:r>
              <a:rPr lang="en-US" altLang="zh-CN" sz="1400" dirty="0" smtClean="0">
                <a:latin typeface="微软雅黑" panose="020B0503020204020204" charset="-122"/>
                <a:ea typeface="微软雅黑" panose="020B0503020204020204" charset="-122"/>
                <a:sym typeface="+mn-ea"/>
              </a:rPr>
              <a:t>Provide analysis and developments.</a:t>
            </a:r>
            <a:endParaRPr lang="zh-CN" altLang="zh-CN" sz="1400" dirty="0">
              <a:latin typeface="微软雅黑" panose="020B0503020204020204" charset="-122"/>
              <a:ea typeface="微软雅黑" panose="020B0503020204020204" charset="-122"/>
              <a:sym typeface="+mn-ea"/>
            </a:endParaRPr>
          </a:p>
        </p:txBody>
      </p:sp>
      <p:sp>
        <p:nvSpPr>
          <p:cNvPr id="19" name="TextBox 76"/>
          <p:cNvSpPr txBox="1"/>
          <p:nvPr/>
        </p:nvSpPr>
        <p:spPr>
          <a:xfrm>
            <a:off x="6022036" y="3949786"/>
            <a:ext cx="2008218" cy="351445"/>
          </a:xfrm>
          <a:prstGeom prst="rect">
            <a:avLst/>
          </a:prstGeom>
          <a:noFill/>
          <a:effectLst/>
        </p:spPr>
        <p:txBody>
          <a:bodyPr wrap="square" lIns="104205" tIns="52103" rIns="104205" bIns="52103" rtlCol="0">
            <a:spAutoFit/>
          </a:bodyPr>
          <a:lstStyle/>
          <a:p>
            <a:r>
              <a:rPr lang="en-US" altLang="zh-CN" sz="1600" b="1" dirty="0" smtClean="0">
                <a:solidFill>
                  <a:schemeClr val="tx1">
                    <a:alpha val="95000"/>
                  </a:schemeClr>
                </a:solidFill>
                <a:latin typeface="微软雅黑" panose="020B0503020204020204" charset="-122"/>
                <a:ea typeface="微软雅黑" panose="020B0503020204020204" charset="-122"/>
              </a:rPr>
              <a:t>Model analysis</a:t>
            </a:r>
            <a:endParaRPr lang="zh-CN" altLang="en-US" sz="1600" b="1" dirty="0">
              <a:solidFill>
                <a:schemeClr val="tx1">
                  <a:alpha val="95000"/>
                </a:schemeClr>
              </a:solidFill>
              <a:latin typeface="微软雅黑" panose="020B0503020204020204" charset="-122"/>
              <a:ea typeface="微软雅黑" panose="020B0503020204020204" charset="-122"/>
            </a:endParaRPr>
          </a:p>
        </p:txBody>
      </p:sp>
      <p:sp>
        <p:nvSpPr>
          <p:cNvPr id="20" name="文本框 1"/>
          <p:cNvSpPr txBox="1"/>
          <p:nvPr/>
        </p:nvSpPr>
        <p:spPr>
          <a:xfrm>
            <a:off x="6022035" y="4300136"/>
            <a:ext cx="2008219" cy="385300"/>
          </a:xfrm>
          <a:prstGeom prst="rect">
            <a:avLst/>
          </a:prstGeom>
          <a:noFill/>
          <a:effectLst/>
        </p:spPr>
        <p:txBody>
          <a:bodyPr wrap="square" lIns="104205" tIns="52103" rIns="104205" bIns="52103" rtlCol="0">
            <a:spAutoFit/>
          </a:bodyPr>
          <a:lstStyle/>
          <a:p>
            <a:pPr>
              <a:lnSpc>
                <a:spcPct val="130000"/>
              </a:lnSpc>
            </a:pPr>
            <a:r>
              <a:rPr lang="en-US" altLang="zh-CN" sz="1400" dirty="0" smtClean="0">
                <a:latin typeface="微软雅黑" panose="020B0503020204020204" charset="-122"/>
                <a:ea typeface="微软雅黑" panose="020B0503020204020204" charset="-122"/>
                <a:sym typeface="+mn-ea"/>
              </a:rPr>
              <a:t>~~~???~~~</a:t>
            </a:r>
            <a:endParaRPr lang="zh-CN" altLang="zh-CN" sz="1000" dirty="0">
              <a:latin typeface="微软雅黑" panose="020B0503020204020204" charset="-122"/>
              <a:ea typeface="微软雅黑" panose="020B0503020204020204" charset="-122"/>
              <a:sym typeface="+mn-ea"/>
            </a:endParaRPr>
          </a:p>
        </p:txBody>
      </p:sp>
      <p:sp>
        <p:nvSpPr>
          <p:cNvPr id="21" name="TextBox 76"/>
          <p:cNvSpPr txBox="1"/>
          <p:nvPr/>
        </p:nvSpPr>
        <p:spPr>
          <a:xfrm>
            <a:off x="1136103" y="2047628"/>
            <a:ext cx="2008222" cy="351445"/>
          </a:xfrm>
          <a:prstGeom prst="rect">
            <a:avLst/>
          </a:prstGeom>
          <a:noFill/>
          <a:effectLst/>
        </p:spPr>
        <p:txBody>
          <a:bodyPr wrap="square" lIns="104205" tIns="52103" rIns="104205" bIns="52103" rtlCol="0">
            <a:spAutoFit/>
          </a:bodyPr>
          <a:lstStyle/>
          <a:p>
            <a:pPr algn="r"/>
            <a:r>
              <a:rPr lang="en-US" altLang="zh-CN" sz="1600" b="1" dirty="0" smtClean="0">
                <a:solidFill>
                  <a:schemeClr val="tx1">
                    <a:alpha val="95000"/>
                  </a:schemeClr>
                </a:solidFill>
                <a:latin typeface="微软雅黑" panose="020B0503020204020204" charset="-122"/>
                <a:ea typeface="微软雅黑" panose="020B0503020204020204" charset="-122"/>
              </a:rPr>
              <a:t>Data collection</a:t>
            </a:r>
            <a:endParaRPr lang="zh-CN" altLang="en-US" sz="1600" b="1" dirty="0">
              <a:solidFill>
                <a:schemeClr val="tx1">
                  <a:alpha val="95000"/>
                </a:schemeClr>
              </a:solidFill>
              <a:latin typeface="微软雅黑" panose="020B0503020204020204" charset="-122"/>
              <a:ea typeface="微软雅黑" panose="020B0503020204020204" charset="-122"/>
            </a:endParaRPr>
          </a:p>
        </p:txBody>
      </p:sp>
      <p:sp>
        <p:nvSpPr>
          <p:cNvPr id="22" name="文本框 2"/>
          <p:cNvSpPr txBox="1"/>
          <p:nvPr/>
        </p:nvSpPr>
        <p:spPr>
          <a:xfrm>
            <a:off x="180083" y="2397978"/>
            <a:ext cx="2964240" cy="665377"/>
          </a:xfrm>
          <a:prstGeom prst="rect">
            <a:avLst/>
          </a:prstGeom>
          <a:noFill/>
          <a:effectLst/>
        </p:spPr>
        <p:txBody>
          <a:bodyPr wrap="square" lIns="104205" tIns="52103" rIns="104205" bIns="52103" rtlCol="0">
            <a:spAutoFit/>
          </a:bodyPr>
          <a:lstStyle/>
          <a:p>
            <a:pPr algn="r">
              <a:lnSpc>
                <a:spcPct val="130000"/>
              </a:lnSpc>
            </a:pPr>
            <a:r>
              <a:rPr lang="en-US" altLang="zh-CN" sz="1400" dirty="0" smtClean="0">
                <a:latin typeface="微软雅黑" panose="020B0503020204020204" charset="-122"/>
                <a:ea typeface="微软雅黑" panose="020B0503020204020204" charset="-122"/>
                <a:sym typeface="+mn-ea"/>
              </a:rPr>
              <a:t>Collect data on the disease situations around the world.</a:t>
            </a:r>
            <a:endParaRPr lang="zh-CN" altLang="zh-CN" sz="1400" dirty="0">
              <a:latin typeface="微软雅黑" panose="020B0503020204020204" charset="-122"/>
              <a:ea typeface="微软雅黑" panose="020B0503020204020204" charset="-122"/>
              <a:sym typeface="+mn-ea"/>
            </a:endParaRPr>
          </a:p>
        </p:txBody>
      </p:sp>
      <p:sp>
        <p:nvSpPr>
          <p:cNvPr id="23" name="TextBox 76"/>
          <p:cNvSpPr txBox="1"/>
          <p:nvPr/>
        </p:nvSpPr>
        <p:spPr>
          <a:xfrm>
            <a:off x="1136103" y="3863971"/>
            <a:ext cx="2008221" cy="351445"/>
          </a:xfrm>
          <a:prstGeom prst="rect">
            <a:avLst/>
          </a:prstGeom>
          <a:noFill/>
          <a:effectLst/>
        </p:spPr>
        <p:txBody>
          <a:bodyPr wrap="square" lIns="104205" tIns="52103" rIns="104205" bIns="52103" rtlCol="0">
            <a:spAutoFit/>
          </a:bodyPr>
          <a:lstStyle/>
          <a:p>
            <a:pPr algn="r"/>
            <a:r>
              <a:rPr lang="en-US" altLang="zh-CN" sz="1600" b="1" dirty="0" smtClean="0">
                <a:solidFill>
                  <a:schemeClr val="tx1">
                    <a:alpha val="95000"/>
                  </a:schemeClr>
                </a:solidFill>
                <a:latin typeface="微软雅黑" panose="020B0503020204020204" charset="-122"/>
                <a:ea typeface="微软雅黑" panose="020B0503020204020204" charset="-122"/>
              </a:rPr>
              <a:t>Model prediction</a:t>
            </a:r>
            <a:endParaRPr lang="zh-CN" altLang="en-US" sz="1600" b="1" dirty="0">
              <a:solidFill>
                <a:schemeClr val="tx1">
                  <a:alpha val="95000"/>
                </a:schemeClr>
              </a:solidFill>
              <a:latin typeface="微软雅黑" panose="020B0503020204020204" charset="-122"/>
              <a:ea typeface="微软雅黑" panose="020B0503020204020204" charset="-122"/>
            </a:endParaRPr>
          </a:p>
        </p:txBody>
      </p:sp>
      <p:sp>
        <p:nvSpPr>
          <p:cNvPr id="24" name="文本框 32"/>
          <p:cNvSpPr txBox="1"/>
          <p:nvPr/>
        </p:nvSpPr>
        <p:spPr>
          <a:xfrm>
            <a:off x="180082" y="4214321"/>
            <a:ext cx="2964241" cy="665377"/>
          </a:xfrm>
          <a:prstGeom prst="rect">
            <a:avLst/>
          </a:prstGeom>
          <a:noFill/>
          <a:effectLst/>
        </p:spPr>
        <p:txBody>
          <a:bodyPr wrap="square" lIns="104205" tIns="52103" rIns="104205" bIns="52103" rtlCol="0">
            <a:spAutoFit/>
          </a:bodyPr>
          <a:lstStyle/>
          <a:p>
            <a:pPr algn="r">
              <a:lnSpc>
                <a:spcPct val="130000"/>
              </a:lnSpc>
            </a:pPr>
            <a:r>
              <a:rPr lang="en-US" altLang="zh-CN" sz="1400" dirty="0" smtClean="0">
                <a:latin typeface="微软雅黑" panose="020B0503020204020204" charset="-122"/>
                <a:ea typeface="微软雅黑" panose="020B0503020204020204" charset="-122"/>
                <a:sym typeface="+mn-ea"/>
              </a:rPr>
              <a:t>Predict the epidemic situation in the next 1 week – 3 months</a:t>
            </a:r>
            <a:endParaRPr lang="zh-CN" altLang="zh-CN" sz="1400" dirty="0">
              <a:latin typeface="微软雅黑" panose="020B0503020204020204" charset="-122"/>
              <a:ea typeface="微软雅黑" panose="020B0503020204020204" charset="-122"/>
              <a:sym typeface="+mn-ea"/>
            </a:endParaRPr>
          </a:p>
        </p:txBody>
      </p:sp>
      <p:sp>
        <p:nvSpPr>
          <p:cNvPr id="29" name="文本框 24"/>
          <p:cNvSpPr txBox="1"/>
          <p:nvPr/>
        </p:nvSpPr>
        <p:spPr>
          <a:xfrm>
            <a:off x="180082" y="154925"/>
            <a:ext cx="2554734" cy="276999"/>
          </a:xfrm>
          <a:prstGeom prst="rect">
            <a:avLst/>
          </a:prstGeom>
          <a:noFill/>
        </p:spPr>
        <p:txBody>
          <a:bodyPr wrap="square" rtlCol="0">
            <a:spAutoFit/>
          </a:bodyPr>
          <a:lstStyle/>
          <a:p>
            <a:r>
              <a:rPr lang="en-US" altLang="zh-CN" sz="1200" spc="600" dirty="0" smtClean="0">
                <a:solidFill>
                  <a:srgbClr val="919DCB"/>
                </a:solidFill>
                <a:latin typeface="微软雅黑" panose="020B0503020204020204" charset="-122"/>
                <a:ea typeface="微软雅黑" panose="020B0503020204020204" charset="-122"/>
              </a:rPr>
              <a:t>TAKS</a:t>
            </a:r>
          </a:p>
        </p:txBody>
      </p:sp>
      <p:cxnSp>
        <p:nvCxnSpPr>
          <p:cNvPr id="30" name="直接连接符 24"/>
          <p:cNvCxnSpPr/>
          <p:nvPr/>
        </p:nvCxnSpPr>
        <p:spPr>
          <a:xfrm>
            <a:off x="180082" y="431924"/>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677984" y="2442434"/>
            <a:ext cx="381000" cy="461665"/>
          </a:xfrm>
          <a:prstGeom prst="rect">
            <a:avLst/>
          </a:prstGeom>
          <a:noFill/>
        </p:spPr>
        <p:txBody>
          <a:bodyPr wrap="square" rtlCol="0">
            <a:spAutoFit/>
          </a:bodyPr>
          <a:lstStyle/>
          <a:p>
            <a:r>
              <a:rPr lang="en-US" sz="2400" b="1" spc="600" dirty="0">
                <a:latin typeface="微软雅黑" panose="020B0503020204020204" charset="-122"/>
                <a:ea typeface="微软雅黑" panose="020B0503020204020204" charset="-122"/>
              </a:rPr>
              <a:t>1</a:t>
            </a:r>
            <a:endParaRPr lang="en-US" sz="2400" b="1" dirty="0"/>
          </a:p>
        </p:txBody>
      </p:sp>
      <p:sp>
        <p:nvSpPr>
          <p:cNvPr id="32" name="TextBox 31"/>
          <p:cNvSpPr txBox="1"/>
          <p:nvPr/>
        </p:nvSpPr>
        <p:spPr>
          <a:xfrm>
            <a:off x="5104147" y="2420601"/>
            <a:ext cx="381000" cy="461665"/>
          </a:xfrm>
          <a:prstGeom prst="rect">
            <a:avLst/>
          </a:prstGeom>
          <a:noFill/>
        </p:spPr>
        <p:txBody>
          <a:bodyPr wrap="square" rtlCol="0">
            <a:spAutoFit/>
          </a:bodyPr>
          <a:lstStyle/>
          <a:p>
            <a:r>
              <a:rPr lang="en-US" altLang="zh-CN" sz="2400" b="1" spc="600" dirty="0" smtClean="0">
                <a:latin typeface="微软雅黑" panose="020B0503020204020204" charset="-122"/>
                <a:ea typeface="微软雅黑" panose="020B0503020204020204" charset="-122"/>
              </a:rPr>
              <a:t>2</a:t>
            </a:r>
            <a:endParaRPr lang="en-US" sz="2400" b="1" dirty="0"/>
          </a:p>
        </p:txBody>
      </p:sp>
      <p:sp>
        <p:nvSpPr>
          <p:cNvPr id="33" name="TextBox 32"/>
          <p:cNvSpPr txBox="1"/>
          <p:nvPr/>
        </p:nvSpPr>
        <p:spPr>
          <a:xfrm>
            <a:off x="3677984" y="4333396"/>
            <a:ext cx="381000" cy="461665"/>
          </a:xfrm>
          <a:prstGeom prst="rect">
            <a:avLst/>
          </a:prstGeom>
          <a:noFill/>
        </p:spPr>
        <p:txBody>
          <a:bodyPr wrap="square" rtlCol="0">
            <a:spAutoFit/>
          </a:bodyPr>
          <a:lstStyle/>
          <a:p>
            <a:r>
              <a:rPr lang="en-US" altLang="zh-CN" sz="2400" b="1" spc="600" dirty="0" smtClean="0">
                <a:latin typeface="微软雅黑" panose="020B0503020204020204" charset="-122"/>
                <a:ea typeface="微软雅黑" panose="020B0503020204020204" charset="-122"/>
              </a:rPr>
              <a:t>3</a:t>
            </a:r>
            <a:endParaRPr lang="en-US" sz="2400" b="1" dirty="0"/>
          </a:p>
        </p:txBody>
      </p:sp>
      <p:sp>
        <p:nvSpPr>
          <p:cNvPr id="34" name="TextBox 33"/>
          <p:cNvSpPr txBox="1"/>
          <p:nvPr/>
        </p:nvSpPr>
        <p:spPr>
          <a:xfrm>
            <a:off x="5104147" y="4321969"/>
            <a:ext cx="381000" cy="461665"/>
          </a:xfrm>
          <a:prstGeom prst="rect">
            <a:avLst/>
          </a:prstGeom>
          <a:noFill/>
        </p:spPr>
        <p:txBody>
          <a:bodyPr wrap="square" rtlCol="0">
            <a:spAutoFit/>
          </a:bodyPr>
          <a:lstStyle/>
          <a:p>
            <a:r>
              <a:rPr lang="en-US" sz="2400" b="1" dirty="0" smtClean="0"/>
              <a:t>4</a:t>
            </a:r>
            <a:endParaRPr lang="en-US" sz="2400" b="1" dirty="0"/>
          </a:p>
        </p:txBody>
      </p:sp>
    </p:spTree>
    <p:extLst>
      <p:ext uri="{BB962C8B-B14F-4D97-AF65-F5344CB8AC3E}">
        <p14:creationId xmlns:p14="http://schemas.microsoft.com/office/powerpoint/2010/main" val="2417400004"/>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SIR Model (cont.)</a:t>
            </a:r>
            <a:endParaRPr lang="en-US" altLang="zh-CN" sz="1400" spc="684" dirty="0">
              <a:solidFill>
                <a:srgbClr val="919DCB"/>
              </a:solidFill>
              <a:latin typeface="微软雅黑" panose="020B0503020204020204" charset="-122"/>
              <a:ea typeface="微软雅黑" panose="020B0503020204020204" charset="-122"/>
            </a:endParaRPr>
          </a:p>
        </p:txBody>
      </p:sp>
      <p:sp>
        <p:nvSpPr>
          <p:cNvPr id="3" name="Rectangle 2"/>
          <p:cNvSpPr/>
          <p:nvPr/>
        </p:nvSpPr>
        <p:spPr>
          <a:xfrm>
            <a:off x="182941" y="5333998"/>
            <a:ext cx="8412363" cy="1200329"/>
          </a:xfrm>
          <a:prstGeom prst="rect">
            <a:avLst/>
          </a:prstGeom>
        </p:spPr>
        <p:txBody>
          <a:bodyPr wrap="square">
            <a:spAutoFit/>
          </a:bodyPr>
          <a:lstStyle/>
          <a:p>
            <a:pPr algn="ctr"/>
            <a:r>
              <a:rPr lang="en-US" dirty="0"/>
              <a:t>Results for United States: Prediction based on the SIR model considering the variation of the parameters γ and β. 1</a:t>
            </a:r>
            <a:r>
              <a:rPr lang="en-US" baseline="30000" dirty="0"/>
              <a:t>st</a:t>
            </a:r>
            <a:r>
              <a:rPr lang="en-US" dirty="0"/>
              <a:t>, 2</a:t>
            </a:r>
            <a:r>
              <a:rPr lang="en-US" baseline="30000" dirty="0"/>
              <a:t>nd</a:t>
            </a:r>
            <a:r>
              <a:rPr lang="en-US" dirty="0"/>
              <a:t> and 3</a:t>
            </a:r>
            <a:r>
              <a:rPr lang="en-US" baseline="30000" dirty="0"/>
              <a:t>rd</a:t>
            </a:r>
            <a:r>
              <a:rPr lang="en-US" dirty="0"/>
              <a:t> figures has γ = 0.2 and β = [1, 2, 3], respectively. 4</a:t>
            </a:r>
            <a:r>
              <a:rPr lang="en-US" baseline="30000" dirty="0"/>
              <a:t>th</a:t>
            </a:r>
            <a:r>
              <a:rPr lang="en-US" dirty="0"/>
              <a:t>, 5</a:t>
            </a:r>
            <a:r>
              <a:rPr lang="en-US" baseline="30000" dirty="0"/>
              <a:t>th</a:t>
            </a:r>
            <a:r>
              <a:rPr lang="en-US" dirty="0"/>
              <a:t> and 6</a:t>
            </a:r>
            <a:r>
              <a:rPr lang="en-US" baseline="30000" dirty="0"/>
              <a:t>th</a:t>
            </a:r>
            <a:r>
              <a:rPr lang="en-US" dirty="0"/>
              <a:t> figures has γ = 0.1 and β = [1, 2, 3], respectively. Figures 7</a:t>
            </a:r>
            <a:r>
              <a:rPr lang="en-US" baseline="30000" dirty="0"/>
              <a:t>th</a:t>
            </a:r>
            <a:r>
              <a:rPr lang="en-US" dirty="0"/>
              <a:t>, 8</a:t>
            </a:r>
            <a:r>
              <a:rPr lang="en-US" baseline="30000" dirty="0"/>
              <a:t>th</a:t>
            </a:r>
            <a:r>
              <a:rPr lang="en-US" dirty="0"/>
              <a:t> and 9</a:t>
            </a:r>
            <a:r>
              <a:rPr lang="en-US" baseline="30000" dirty="0"/>
              <a:t>th</a:t>
            </a:r>
            <a:r>
              <a:rPr lang="en-US" dirty="0"/>
              <a:t> has γ = 0.066 and β = [1, 2, 3], respectively.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8017" y="685800"/>
            <a:ext cx="6882210" cy="4572000"/>
          </a:xfrm>
          <a:prstGeom prst="rect">
            <a:avLst/>
          </a:prstGeom>
          <a:noFill/>
          <a:ln>
            <a:noFill/>
          </a:ln>
        </p:spPr>
      </p:pic>
    </p:spTree>
    <p:extLst>
      <p:ext uri="{BB962C8B-B14F-4D97-AF65-F5344CB8AC3E}">
        <p14:creationId xmlns:p14="http://schemas.microsoft.com/office/powerpoint/2010/main" val="1783127675"/>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SIR Model (cont.)</a:t>
            </a:r>
            <a:endParaRPr lang="en-US" altLang="zh-CN" sz="1400" spc="684" dirty="0">
              <a:solidFill>
                <a:srgbClr val="919DCB"/>
              </a:solidFill>
              <a:latin typeface="微软雅黑" panose="020B0503020204020204" charset="-122"/>
              <a:ea typeface="微软雅黑" panose="020B0503020204020204" charset="-122"/>
            </a:endParaRPr>
          </a:p>
        </p:txBody>
      </p:sp>
      <p:sp>
        <p:nvSpPr>
          <p:cNvPr id="3" name="Rectangle 2"/>
          <p:cNvSpPr/>
          <p:nvPr/>
        </p:nvSpPr>
        <p:spPr>
          <a:xfrm>
            <a:off x="182941" y="5333998"/>
            <a:ext cx="8412363" cy="1200329"/>
          </a:xfrm>
          <a:prstGeom prst="rect">
            <a:avLst/>
          </a:prstGeom>
        </p:spPr>
        <p:txBody>
          <a:bodyPr wrap="square">
            <a:spAutoFit/>
          </a:bodyPr>
          <a:lstStyle/>
          <a:p>
            <a:pPr algn="ctr"/>
            <a:r>
              <a:rPr lang="en-US" dirty="0"/>
              <a:t>Results for India: Prediction based on the SIR model considering the variation of the parameters γ and β. 1</a:t>
            </a:r>
            <a:r>
              <a:rPr lang="en-US" baseline="30000" dirty="0"/>
              <a:t>st</a:t>
            </a:r>
            <a:r>
              <a:rPr lang="en-US" dirty="0"/>
              <a:t>, 2</a:t>
            </a:r>
            <a:r>
              <a:rPr lang="en-US" baseline="30000" dirty="0"/>
              <a:t>nd</a:t>
            </a:r>
            <a:r>
              <a:rPr lang="en-US" dirty="0"/>
              <a:t> and 3</a:t>
            </a:r>
            <a:r>
              <a:rPr lang="en-US" baseline="30000" dirty="0"/>
              <a:t>rd</a:t>
            </a:r>
            <a:r>
              <a:rPr lang="en-US" dirty="0"/>
              <a:t> figures has γ = 0.2 and β = [1, 2, 3], respectively. 4</a:t>
            </a:r>
            <a:r>
              <a:rPr lang="en-US" baseline="30000" dirty="0"/>
              <a:t>th</a:t>
            </a:r>
            <a:r>
              <a:rPr lang="en-US" dirty="0"/>
              <a:t>, 5</a:t>
            </a:r>
            <a:r>
              <a:rPr lang="en-US" baseline="30000" dirty="0"/>
              <a:t>th</a:t>
            </a:r>
            <a:r>
              <a:rPr lang="en-US" dirty="0"/>
              <a:t> and 6</a:t>
            </a:r>
            <a:r>
              <a:rPr lang="en-US" baseline="30000" dirty="0"/>
              <a:t>th</a:t>
            </a:r>
            <a:r>
              <a:rPr lang="en-US" dirty="0"/>
              <a:t> figures has γ = 0.1 and β = [1, 2, 3], respectively. Figures 7</a:t>
            </a:r>
            <a:r>
              <a:rPr lang="en-US" baseline="30000" dirty="0"/>
              <a:t>th</a:t>
            </a:r>
            <a:r>
              <a:rPr lang="en-US" dirty="0"/>
              <a:t>, 8</a:t>
            </a:r>
            <a:r>
              <a:rPr lang="en-US" baseline="30000" dirty="0"/>
              <a:t>th</a:t>
            </a:r>
            <a:r>
              <a:rPr lang="en-US" dirty="0"/>
              <a:t> and 9</a:t>
            </a:r>
            <a:r>
              <a:rPr lang="en-US" baseline="30000" dirty="0"/>
              <a:t>th</a:t>
            </a:r>
            <a:r>
              <a:rPr lang="en-US" dirty="0"/>
              <a:t> has γ = 0.066 and β = [1, 2, 3], respectively.</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0778" y="762000"/>
            <a:ext cx="6916688" cy="4572000"/>
          </a:xfrm>
          <a:prstGeom prst="rect">
            <a:avLst/>
          </a:prstGeom>
          <a:noFill/>
          <a:ln>
            <a:noFill/>
          </a:ln>
        </p:spPr>
      </p:pic>
    </p:spTree>
    <p:extLst>
      <p:ext uri="{BB962C8B-B14F-4D97-AF65-F5344CB8AC3E}">
        <p14:creationId xmlns:p14="http://schemas.microsoft.com/office/powerpoint/2010/main" val="1982704685"/>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SIR Model (cont.)</a:t>
            </a:r>
            <a:endParaRPr lang="en-US" altLang="zh-CN" sz="1400" spc="684" dirty="0">
              <a:solidFill>
                <a:srgbClr val="919DCB"/>
              </a:solidFill>
              <a:latin typeface="微软雅黑" panose="020B0503020204020204" charset="-122"/>
              <a:ea typeface="微软雅黑" panose="020B0503020204020204" charset="-122"/>
            </a:endParaRPr>
          </a:p>
        </p:txBody>
      </p:sp>
      <p:sp>
        <p:nvSpPr>
          <p:cNvPr id="3" name="Rectangle 2"/>
          <p:cNvSpPr/>
          <p:nvPr/>
        </p:nvSpPr>
        <p:spPr>
          <a:xfrm>
            <a:off x="182941" y="5333998"/>
            <a:ext cx="8412363" cy="1200329"/>
          </a:xfrm>
          <a:prstGeom prst="rect">
            <a:avLst/>
          </a:prstGeom>
        </p:spPr>
        <p:txBody>
          <a:bodyPr wrap="square">
            <a:spAutoFit/>
          </a:bodyPr>
          <a:lstStyle/>
          <a:p>
            <a:pPr algn="ctr"/>
            <a:r>
              <a:rPr lang="en-US" dirty="0"/>
              <a:t>Results for Japan: Prediction based on the SIR model considering the variation of the parameters γ and β. 1</a:t>
            </a:r>
            <a:r>
              <a:rPr lang="en-US" baseline="30000" dirty="0"/>
              <a:t>st</a:t>
            </a:r>
            <a:r>
              <a:rPr lang="en-US" dirty="0"/>
              <a:t>, 2</a:t>
            </a:r>
            <a:r>
              <a:rPr lang="en-US" baseline="30000" dirty="0"/>
              <a:t>nd</a:t>
            </a:r>
            <a:r>
              <a:rPr lang="en-US" dirty="0"/>
              <a:t> and 3</a:t>
            </a:r>
            <a:r>
              <a:rPr lang="en-US" baseline="30000" dirty="0"/>
              <a:t>rd</a:t>
            </a:r>
            <a:r>
              <a:rPr lang="en-US" dirty="0"/>
              <a:t> figures has γ = 0.2 and β = [1, 2, 3], respectively. 4</a:t>
            </a:r>
            <a:r>
              <a:rPr lang="en-US" baseline="30000" dirty="0"/>
              <a:t>th</a:t>
            </a:r>
            <a:r>
              <a:rPr lang="en-US" dirty="0"/>
              <a:t>, 5</a:t>
            </a:r>
            <a:r>
              <a:rPr lang="en-US" baseline="30000" dirty="0"/>
              <a:t>th</a:t>
            </a:r>
            <a:r>
              <a:rPr lang="en-US" dirty="0"/>
              <a:t> and 6</a:t>
            </a:r>
            <a:r>
              <a:rPr lang="en-US" baseline="30000" dirty="0"/>
              <a:t>th</a:t>
            </a:r>
            <a:r>
              <a:rPr lang="en-US" dirty="0"/>
              <a:t> figures has γ = 0.1 and β = [1, 2, 3], respectively. Figures 7</a:t>
            </a:r>
            <a:r>
              <a:rPr lang="en-US" baseline="30000" dirty="0"/>
              <a:t>th</a:t>
            </a:r>
            <a:r>
              <a:rPr lang="en-US" dirty="0"/>
              <a:t>, 8</a:t>
            </a:r>
            <a:r>
              <a:rPr lang="en-US" baseline="30000" dirty="0"/>
              <a:t>th</a:t>
            </a:r>
            <a:r>
              <a:rPr lang="en-US" dirty="0"/>
              <a:t> and 9</a:t>
            </a:r>
            <a:r>
              <a:rPr lang="en-US" baseline="30000" dirty="0"/>
              <a:t>th</a:t>
            </a:r>
            <a:r>
              <a:rPr lang="en-US" dirty="0"/>
              <a:t> has γ = 0.066 and β = [1, 2, 3], respectively.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9413" y="685800"/>
            <a:ext cx="6879417" cy="4572000"/>
          </a:xfrm>
          <a:prstGeom prst="rect">
            <a:avLst/>
          </a:prstGeom>
          <a:noFill/>
          <a:ln>
            <a:noFill/>
          </a:ln>
        </p:spPr>
      </p:pic>
    </p:spTree>
    <p:extLst>
      <p:ext uri="{BB962C8B-B14F-4D97-AF65-F5344CB8AC3E}">
        <p14:creationId xmlns:p14="http://schemas.microsoft.com/office/powerpoint/2010/main" val="1643087182"/>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SIR Model (cont.)</a:t>
            </a:r>
            <a:endParaRPr lang="en-US" altLang="zh-CN" sz="1400" spc="684" dirty="0">
              <a:solidFill>
                <a:srgbClr val="919DCB"/>
              </a:solidFill>
              <a:latin typeface="微软雅黑" panose="020B0503020204020204" charset="-122"/>
              <a:ea typeface="微软雅黑" panose="020B0503020204020204" charset="-122"/>
            </a:endParaRPr>
          </a:p>
        </p:txBody>
      </p:sp>
      <p:sp>
        <p:nvSpPr>
          <p:cNvPr id="3" name="Rectangle 2"/>
          <p:cNvSpPr/>
          <p:nvPr/>
        </p:nvSpPr>
        <p:spPr>
          <a:xfrm>
            <a:off x="182941" y="5333998"/>
            <a:ext cx="8412363" cy="1200329"/>
          </a:xfrm>
          <a:prstGeom prst="rect">
            <a:avLst/>
          </a:prstGeom>
        </p:spPr>
        <p:txBody>
          <a:bodyPr wrap="square">
            <a:spAutoFit/>
          </a:bodyPr>
          <a:lstStyle/>
          <a:p>
            <a:pPr algn="ctr"/>
            <a:r>
              <a:rPr lang="en-US" dirty="0"/>
              <a:t>Results for South Korea: Prediction based on the SIR model considering the variation of the parameters γ and β. Figures a, b, and c has γ = 0.2 and β = [1, 2, 3], respectively. Figures d, e, and f has γ = 0.1 and β = [1, 2, 3], respectively. Figures g, h, and i γ = 0.066 and β = [1, 2, 3], respectively.</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1984" y="762000"/>
            <a:ext cx="6854275" cy="4572000"/>
          </a:xfrm>
          <a:prstGeom prst="rect">
            <a:avLst/>
          </a:prstGeom>
          <a:noFill/>
          <a:ln>
            <a:noFill/>
          </a:ln>
        </p:spPr>
      </p:pic>
    </p:spTree>
    <p:extLst>
      <p:ext uri="{BB962C8B-B14F-4D97-AF65-F5344CB8AC3E}">
        <p14:creationId xmlns:p14="http://schemas.microsoft.com/office/powerpoint/2010/main" val="203322478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SIR Model (cont.)</a:t>
            </a:r>
            <a:endParaRPr lang="en-US" altLang="zh-CN" sz="1400" spc="684" dirty="0">
              <a:solidFill>
                <a:srgbClr val="919DCB"/>
              </a:solidFill>
              <a:latin typeface="微软雅黑" panose="020B0503020204020204" charset="-122"/>
              <a:ea typeface="微软雅黑" panose="020B0503020204020204" charset="-122"/>
            </a:endParaRPr>
          </a:p>
        </p:txBody>
      </p:sp>
      <p:sp>
        <p:nvSpPr>
          <p:cNvPr id="3" name="Rectangle 2"/>
          <p:cNvSpPr/>
          <p:nvPr/>
        </p:nvSpPr>
        <p:spPr>
          <a:xfrm>
            <a:off x="182941" y="5333998"/>
            <a:ext cx="8412363" cy="1200329"/>
          </a:xfrm>
          <a:prstGeom prst="rect">
            <a:avLst/>
          </a:prstGeom>
        </p:spPr>
        <p:txBody>
          <a:bodyPr wrap="square">
            <a:spAutoFit/>
          </a:bodyPr>
          <a:lstStyle/>
          <a:p>
            <a:pPr algn="ctr"/>
            <a:r>
              <a:rPr lang="en-US" dirty="0"/>
              <a:t>Results for Vietnam: Prediction based on the SIR model considering the variation of the parameters γ and β. Figures a, b, and c has γ = 0.2 and β = [1, 2, 3], respectively. Figures d, e, and f has γ = 0.1 and β = [1, 2, 3], respectively. Figures g, h, and i γ = 0.066 and β = [1, 2, 3], respectively.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9412" y="748467"/>
            <a:ext cx="6879417" cy="4572000"/>
          </a:xfrm>
          <a:prstGeom prst="rect">
            <a:avLst/>
          </a:prstGeom>
          <a:noFill/>
          <a:ln>
            <a:noFill/>
          </a:ln>
        </p:spPr>
      </p:pic>
    </p:spTree>
    <p:extLst>
      <p:ext uri="{BB962C8B-B14F-4D97-AF65-F5344CB8AC3E}">
        <p14:creationId xmlns:p14="http://schemas.microsoft.com/office/powerpoint/2010/main" val="285530595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Observation of SIR Model</a:t>
            </a:r>
          </a:p>
        </p:txBody>
      </p:sp>
      <p:sp>
        <p:nvSpPr>
          <p:cNvPr id="2" name="Rectangle 1"/>
          <p:cNvSpPr/>
          <p:nvPr/>
        </p:nvSpPr>
        <p:spPr>
          <a:xfrm>
            <a:off x="202168" y="914400"/>
            <a:ext cx="8412363" cy="5262979"/>
          </a:xfrm>
          <a:prstGeom prst="rect">
            <a:avLst/>
          </a:prstGeom>
        </p:spPr>
        <p:txBody>
          <a:bodyPr wrap="square">
            <a:spAutoFit/>
          </a:bodyPr>
          <a:lstStyle/>
          <a:p>
            <a:pPr algn="just"/>
            <a:r>
              <a:rPr lang="en-US" sz="2400" i="1" dirty="0"/>
              <a:t>At the start of the period, the number of infected individuals increases if β &gt; γ and vice versa</a:t>
            </a:r>
            <a:r>
              <a:rPr lang="en-US" sz="2400" i="1" dirty="0" smtClean="0"/>
              <a:t>.</a:t>
            </a:r>
          </a:p>
          <a:p>
            <a:pPr algn="just"/>
            <a:endParaRPr lang="en-US" sz="2400" dirty="0"/>
          </a:p>
          <a:p>
            <a:pPr algn="just"/>
            <a:r>
              <a:rPr lang="en-US" sz="2400" i="1" dirty="0" smtClean="0"/>
              <a:t>The </a:t>
            </a:r>
            <a:r>
              <a:rPr lang="en-US" sz="2400" i="1" dirty="0"/>
              <a:t>number of susceptible individuals decreases over time</a:t>
            </a:r>
            <a:r>
              <a:rPr lang="en-US" sz="2400" i="1" dirty="0" smtClean="0"/>
              <a:t>.</a:t>
            </a:r>
          </a:p>
          <a:p>
            <a:pPr algn="just"/>
            <a:endParaRPr lang="en-US" sz="2400" dirty="0"/>
          </a:p>
          <a:p>
            <a:pPr algn="just"/>
            <a:r>
              <a:rPr lang="en-US" sz="2400" i="1" dirty="0" smtClean="0"/>
              <a:t>The number </a:t>
            </a:r>
            <a:r>
              <a:rPr lang="en-US" sz="2400" i="1" dirty="0"/>
              <a:t>of infected individuals reaches a peak, then decreases over time. This occurs sooner as the parameter β increases</a:t>
            </a:r>
            <a:r>
              <a:rPr lang="en-US" sz="2400" i="1" dirty="0" smtClean="0"/>
              <a:t>.</a:t>
            </a:r>
          </a:p>
          <a:p>
            <a:pPr algn="just"/>
            <a:endParaRPr lang="en-US" sz="2400" dirty="0"/>
          </a:p>
          <a:p>
            <a:pPr algn="just"/>
            <a:r>
              <a:rPr lang="en-US" sz="2400" i="1" dirty="0" smtClean="0"/>
              <a:t>All </a:t>
            </a:r>
            <a:r>
              <a:rPr lang="en-US" sz="2400" i="1" dirty="0"/>
              <a:t>compartments flatten out after a period of time, which occurs sooner as the parameter γ increases</a:t>
            </a:r>
            <a:r>
              <a:rPr lang="en-US" sz="2400" i="1" dirty="0" smtClean="0"/>
              <a:t>.</a:t>
            </a:r>
          </a:p>
          <a:p>
            <a:pPr algn="just"/>
            <a:endParaRPr lang="en-US" sz="2400" dirty="0"/>
          </a:p>
          <a:p>
            <a:pPr algn="just"/>
            <a:r>
              <a:rPr lang="en-US" sz="2400" i="1" dirty="0" smtClean="0"/>
              <a:t>The </a:t>
            </a:r>
            <a:r>
              <a:rPr lang="en-US" sz="2400" i="1" dirty="0"/>
              <a:t>number of recovered or deceased individuals increases more or less significantly as the number of infected individuals increases or decreases respectively.</a:t>
            </a:r>
            <a:endParaRPr lang="en-US" sz="2400" dirty="0"/>
          </a:p>
        </p:txBody>
      </p:sp>
    </p:spTree>
    <p:extLst>
      <p:ext uri="{BB962C8B-B14F-4D97-AF65-F5344CB8AC3E}">
        <p14:creationId xmlns:p14="http://schemas.microsoft.com/office/powerpoint/2010/main" val="288382158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4" y="-58704"/>
            <a:ext cx="9289789" cy="6973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438969" y="1668418"/>
            <a:ext cx="8266061" cy="35271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4" name="椭圆 3"/>
          <p:cNvSpPr/>
          <p:nvPr/>
        </p:nvSpPr>
        <p:spPr>
          <a:xfrm>
            <a:off x="438969" y="2351261"/>
            <a:ext cx="1613787" cy="2161458"/>
          </a:xfrm>
          <a:prstGeom prst="ellipse">
            <a:avLst/>
          </a:prstGeom>
          <a:solidFill>
            <a:srgbClr val="919DCB"/>
          </a:solidFill>
          <a:ln>
            <a:solidFill>
              <a:srgbClr val="919DCB"/>
            </a:solid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r>
              <a:rPr lang="en-US" altLang="zh-CN" sz="6200" dirty="0" smtClean="0"/>
              <a:t>04</a:t>
            </a:r>
            <a:endParaRPr lang="zh-CN" altLang="en-US" sz="6200" dirty="0"/>
          </a:p>
        </p:txBody>
      </p:sp>
      <p:sp>
        <p:nvSpPr>
          <p:cNvPr id="5" name="文本框 24"/>
          <p:cNvSpPr txBox="1"/>
          <p:nvPr/>
        </p:nvSpPr>
        <p:spPr>
          <a:xfrm>
            <a:off x="2052756" y="2451978"/>
            <a:ext cx="6628061" cy="1951883"/>
          </a:xfrm>
          <a:prstGeom prst="rect">
            <a:avLst/>
          </a:prstGeom>
          <a:noFill/>
        </p:spPr>
        <p:txBody>
          <a:bodyPr wrap="square" lIns="104205" tIns="52103" rIns="104205" bIns="52103" rtlCol="0">
            <a:spAutoFit/>
          </a:bodyPr>
          <a:lstStyle/>
          <a:p>
            <a:pPr algn="ctr"/>
            <a:r>
              <a:rPr lang="en-US" altLang="zh-CN" sz="4000" b="1" spc="684" dirty="0">
                <a:solidFill>
                  <a:srgbClr val="919DCB"/>
                </a:solidFill>
                <a:latin typeface="微软雅黑" panose="020B0503020204020204" charset="-122"/>
                <a:ea typeface="微软雅黑" panose="020B0503020204020204" charset="-122"/>
              </a:rPr>
              <a:t>Machine learning in COVID-19 prediction</a:t>
            </a:r>
          </a:p>
        </p:txBody>
      </p:sp>
    </p:spTree>
    <p:extLst>
      <p:ext uri="{BB962C8B-B14F-4D97-AF65-F5344CB8AC3E}">
        <p14:creationId xmlns:p14="http://schemas.microsoft.com/office/powerpoint/2010/main" val="2574832070"/>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729482" cy="261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24"/>
          <p:cNvSpPr txBox="1"/>
          <p:nvPr/>
        </p:nvSpPr>
        <p:spPr>
          <a:xfrm>
            <a:off x="990600" y="3048000"/>
            <a:ext cx="7162800" cy="974179"/>
          </a:xfrm>
          <a:prstGeom prst="rect">
            <a:avLst/>
          </a:prstGeom>
          <a:noFill/>
        </p:spPr>
        <p:txBody>
          <a:bodyPr wrap="square" lIns="104205" tIns="52103" rIns="104205" bIns="52103" rtlCol="0">
            <a:spAutoFit/>
          </a:bodyPr>
          <a:lstStyle/>
          <a:p>
            <a:pPr>
              <a:lnSpc>
                <a:spcPct val="150000"/>
              </a:lnSpc>
            </a:pPr>
            <a:r>
              <a:rPr lang="en-US" altLang="zh-CN" sz="2000" dirty="0">
                <a:latin typeface="微软雅黑" panose="020B0503020204020204" charset="-122"/>
                <a:ea typeface="微软雅黑" panose="020B0503020204020204" charset="-122"/>
              </a:rPr>
              <a:t>The aim of these models is to predict is the number of infected (or active) cases of COVID-19.</a:t>
            </a:r>
            <a:endParaRPr lang="en-US" altLang="zh-CN" sz="2000" dirty="0" smtClean="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3047754525"/>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8503920" cy="342401"/>
          </a:xfrm>
          <a:prstGeom prst="rect">
            <a:avLst/>
          </a:prstGeom>
          <a:noFill/>
        </p:spPr>
        <p:txBody>
          <a:bodyPr wrap="square" rtlCol="0">
            <a:spAutoFit/>
          </a:bodyPr>
          <a:lstStyle/>
          <a:p>
            <a:pPr algn="l"/>
            <a:r>
              <a:rPr lang="zh-CN" altLang="en-US" sz="1625" spc="600" dirty="0" smtClean="0">
                <a:solidFill>
                  <a:srgbClr val="919DCB"/>
                </a:solidFill>
                <a:latin typeface="Microsoft YaHei" panose="020B0503020204020204" charset="-122"/>
                <a:ea typeface="Microsoft YaHei" panose="020B0503020204020204" charset="-122"/>
                <a:sym typeface="+mn-ea"/>
              </a:rPr>
              <a:t>Random </a:t>
            </a:r>
            <a:r>
              <a:rPr lang="zh-CN" altLang="en-US" sz="1625" spc="600" dirty="0">
                <a:solidFill>
                  <a:srgbClr val="919DCB"/>
                </a:solidFill>
                <a:latin typeface="Microsoft YaHei" panose="020B0503020204020204" charset="-122"/>
                <a:ea typeface="Microsoft YaHei" panose="020B0503020204020204" charset="-122"/>
                <a:sym typeface="+mn-ea"/>
              </a:rPr>
              <a:t>Forest Regression (RFR) model</a:t>
            </a:r>
            <a:endParaRPr lang="zh-CN" altLang="en-US" sz="1625" spc="600" dirty="0">
              <a:solidFill>
                <a:srgbClr val="919DCB"/>
              </a:solidFill>
              <a:latin typeface="Microsoft YaHei" panose="020B0503020204020204" charset="-122"/>
              <a:ea typeface="Microsoft YaHei" panose="020B0503020204020204" charset="-122"/>
            </a:endParaRPr>
          </a:p>
        </p:txBody>
      </p:sp>
      <p:sp>
        <p:nvSpPr>
          <p:cNvPr id="45" name="TextBox 76"/>
          <p:cNvSpPr txBox="1"/>
          <p:nvPr/>
        </p:nvSpPr>
        <p:spPr>
          <a:xfrm>
            <a:off x="4175760" y="1261746"/>
            <a:ext cx="4022408" cy="5355312"/>
          </a:xfrm>
          <a:prstGeom prst="rect">
            <a:avLst/>
          </a:prstGeom>
          <a:noFill/>
        </p:spPr>
        <p:txBody>
          <a:bodyPr wrap="square" rtlCol="0">
            <a:spAutoFit/>
          </a:bodyPr>
          <a:lstStyle/>
          <a:p>
            <a:pPr algn="just"/>
            <a:r>
              <a:rPr lang="zh-CN" altLang="en-US" dirty="0">
                <a:solidFill>
                  <a:schemeClr val="bg2">
                    <a:lumMod val="25000"/>
                  </a:schemeClr>
                </a:solidFill>
                <a:latin typeface="Microsoft YaHei" panose="020B0503020204020204" charset="-122"/>
                <a:ea typeface="Microsoft YaHei" panose="020B0503020204020204" charset="-122"/>
              </a:rPr>
              <a:t>Random Forest Regression (RFR) is a supervised learning algorithm that uses ensemble learning methods for regression. Ensemble learning method is a technique that combines predictions from multiple machine learning algorithms to make a more accurate prediction than a single model.</a:t>
            </a:r>
          </a:p>
          <a:p>
            <a:pPr algn="just"/>
            <a:endParaRPr lang="zh-CN" altLang="en-US" dirty="0">
              <a:solidFill>
                <a:schemeClr val="bg2">
                  <a:lumMod val="25000"/>
                </a:schemeClr>
              </a:solidFill>
              <a:latin typeface="Microsoft YaHei" panose="020B0503020204020204" charset="-122"/>
              <a:ea typeface="Microsoft YaHei" panose="020B0503020204020204" charset="-122"/>
            </a:endParaRPr>
          </a:p>
          <a:p>
            <a:pPr algn="just"/>
            <a:r>
              <a:rPr lang="zh-CN" altLang="en-US" dirty="0">
                <a:solidFill>
                  <a:schemeClr val="bg2">
                    <a:lumMod val="25000"/>
                  </a:schemeClr>
                </a:solidFill>
                <a:latin typeface="Microsoft YaHei" panose="020B0503020204020204" charset="-122"/>
                <a:ea typeface="Microsoft YaHei" panose="020B0503020204020204" charset="-122"/>
              </a:rPr>
              <a:t>RFR splits the dataset into a number of trees, then repeats the process in each tree for a number of times or until all leaves are pure (all data points contain the same label). Then it takes in all of the output of the trees to form a final result.</a:t>
            </a:r>
          </a:p>
        </p:txBody>
      </p:sp>
      <p:pic>
        <p:nvPicPr>
          <p:cNvPr id="46" name="Picture 45"/>
          <p:cNvPicPr>
            <a:picLocks noChangeAspect="1"/>
          </p:cNvPicPr>
          <p:nvPr/>
        </p:nvPicPr>
        <p:blipFill>
          <a:blip r:embed="rId4"/>
          <a:stretch>
            <a:fillRect/>
          </a:stretch>
        </p:blipFill>
        <p:spPr>
          <a:xfrm>
            <a:off x="182880" y="1315720"/>
            <a:ext cx="3967639" cy="3583940"/>
          </a:xfrm>
          <a:prstGeom prst="rect">
            <a:avLst/>
          </a:prstGeom>
        </p:spPr>
      </p:pic>
    </p:spTree>
    <p:extLst>
      <p:ext uri="{BB962C8B-B14F-4D97-AF65-F5344CB8AC3E}">
        <p14:creationId xmlns:p14="http://schemas.microsoft.com/office/powerpoint/2010/main" val="3651046895"/>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smtClean="0">
                <a:solidFill>
                  <a:srgbClr val="919DCB"/>
                </a:solidFill>
                <a:latin typeface="Microsoft YaHei" panose="020B0503020204020204" charset="-122"/>
                <a:ea typeface="Microsoft YaHei" panose="020B0503020204020204" charset="-122"/>
                <a:sym typeface="+mn-ea"/>
              </a:rPr>
              <a:t>RFR </a:t>
            </a:r>
            <a:r>
              <a:rPr lang="zh-CN" altLang="en-US" sz="1625" spc="600" dirty="0">
                <a:solidFill>
                  <a:srgbClr val="919DCB"/>
                </a:solidFill>
                <a:latin typeface="Microsoft YaHei" panose="020B0503020204020204" charset="-122"/>
                <a:ea typeface="Microsoft YaHei" panose="020B0503020204020204" charset="-122"/>
                <a:sym typeface="+mn-ea"/>
              </a:rPr>
              <a:t>pre-proposed method</a:t>
            </a:r>
          </a:p>
        </p:txBody>
      </p:sp>
      <p:sp>
        <p:nvSpPr>
          <p:cNvPr id="45" name="TextBox 76"/>
          <p:cNvSpPr txBox="1"/>
          <p:nvPr/>
        </p:nvSpPr>
        <p:spPr>
          <a:xfrm>
            <a:off x="4175760" y="1261746"/>
            <a:ext cx="4022408" cy="5078313"/>
          </a:xfrm>
          <a:prstGeom prst="rect">
            <a:avLst/>
          </a:prstGeom>
          <a:noFill/>
        </p:spPr>
        <p:txBody>
          <a:bodyPr wrap="square" rtlCol="0">
            <a:spAutoFit/>
          </a:bodyPr>
          <a:lstStyle/>
          <a:p>
            <a:pPr algn="just"/>
            <a:r>
              <a:rPr lang="zh-CN" altLang="en-US" dirty="0">
                <a:solidFill>
                  <a:schemeClr val="bg2">
                    <a:lumMod val="25000"/>
                  </a:schemeClr>
                </a:solidFill>
                <a:latin typeface="Microsoft YaHei" panose="020B0503020204020204" charset="-122"/>
                <a:ea typeface="Microsoft YaHei" panose="020B0503020204020204" charset="-122"/>
              </a:rPr>
              <a:t>RFR requires an input value and an output value in order to function. First step is to convert our time-series dataset into a monitored learning dataset.</a:t>
            </a:r>
          </a:p>
          <a:p>
            <a:pPr algn="just"/>
            <a:endParaRPr lang="zh-CN" altLang="en-US" dirty="0">
              <a:solidFill>
                <a:schemeClr val="bg2">
                  <a:lumMod val="25000"/>
                </a:schemeClr>
              </a:solidFill>
              <a:latin typeface="Microsoft YaHei" panose="020B0503020204020204" charset="-122"/>
              <a:ea typeface="Microsoft YaHei" panose="020B0503020204020204" charset="-122"/>
            </a:endParaRPr>
          </a:p>
          <a:p>
            <a:pPr algn="just"/>
            <a:r>
              <a:rPr lang="zh-CN" altLang="en-US" dirty="0">
                <a:solidFill>
                  <a:schemeClr val="bg2">
                    <a:lumMod val="25000"/>
                  </a:schemeClr>
                </a:solidFill>
                <a:latin typeface="Microsoft YaHei" panose="020B0503020204020204" charset="-122"/>
                <a:ea typeface="Microsoft YaHei" panose="020B0503020204020204" charset="-122"/>
              </a:rPr>
              <a:t>To predict the value for the last 14 days, the model will predict the next day's data from the values ​​for the last known 6 days, then add the forecast to the data set and repeat the process for a total of 14 times.</a:t>
            </a:r>
          </a:p>
          <a:p>
            <a:pPr algn="just"/>
            <a:endParaRPr lang="zh-CN" altLang="en-US" dirty="0">
              <a:solidFill>
                <a:schemeClr val="bg2">
                  <a:lumMod val="25000"/>
                </a:schemeClr>
              </a:solidFill>
              <a:latin typeface="Microsoft YaHei" panose="020B0503020204020204" charset="-122"/>
              <a:ea typeface="Microsoft YaHei" panose="020B0503020204020204" charset="-122"/>
            </a:endParaRPr>
          </a:p>
          <a:p>
            <a:pPr algn="just"/>
            <a:r>
              <a:rPr lang="zh-CN" altLang="en-US" dirty="0">
                <a:solidFill>
                  <a:schemeClr val="bg2">
                    <a:lumMod val="25000"/>
                  </a:schemeClr>
                </a:solidFill>
                <a:latin typeface="Microsoft YaHei" panose="020B0503020204020204" charset="-122"/>
                <a:ea typeface="Microsoft YaHei" panose="020B0503020204020204" charset="-122"/>
              </a:rPr>
              <a:t>The results were organized in the following sequence: Global, Brazil, United States, India, Japan, South Korea, Vietnam. </a:t>
            </a:r>
          </a:p>
        </p:txBody>
      </p:sp>
      <p:pic>
        <p:nvPicPr>
          <p:cNvPr id="46" name="Picture 45"/>
          <p:cNvPicPr>
            <a:picLocks noChangeAspect="1"/>
          </p:cNvPicPr>
          <p:nvPr/>
        </p:nvPicPr>
        <p:blipFill>
          <a:blip r:embed="rId4"/>
          <a:stretch>
            <a:fillRect/>
          </a:stretch>
        </p:blipFill>
        <p:spPr>
          <a:xfrm>
            <a:off x="182880" y="1315720"/>
            <a:ext cx="3967639" cy="3583940"/>
          </a:xfrm>
          <a:prstGeom prst="rect">
            <a:avLst/>
          </a:prstGeom>
        </p:spPr>
      </p:pic>
    </p:spTree>
    <p:extLst>
      <p:ext uri="{BB962C8B-B14F-4D97-AF65-F5344CB8AC3E}">
        <p14:creationId xmlns:p14="http://schemas.microsoft.com/office/powerpoint/2010/main" val="574761915"/>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4" y="-58704"/>
            <a:ext cx="9289789" cy="6973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438969" y="1668418"/>
            <a:ext cx="8266061" cy="35271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4" name="椭圆 3"/>
          <p:cNvSpPr/>
          <p:nvPr/>
        </p:nvSpPr>
        <p:spPr>
          <a:xfrm>
            <a:off x="438969" y="2351261"/>
            <a:ext cx="1613787" cy="2161458"/>
          </a:xfrm>
          <a:prstGeom prst="ellipse">
            <a:avLst/>
          </a:prstGeom>
          <a:solidFill>
            <a:srgbClr val="919DCB"/>
          </a:solidFill>
          <a:ln>
            <a:solidFill>
              <a:srgbClr val="919DCB"/>
            </a:solid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r>
              <a:rPr lang="en-US" altLang="zh-CN" sz="6200" dirty="0"/>
              <a:t>01</a:t>
            </a:r>
            <a:endParaRPr lang="zh-CN" altLang="en-US" sz="6200" dirty="0"/>
          </a:p>
        </p:txBody>
      </p:sp>
      <p:sp>
        <p:nvSpPr>
          <p:cNvPr id="5" name="文本框 24"/>
          <p:cNvSpPr txBox="1"/>
          <p:nvPr/>
        </p:nvSpPr>
        <p:spPr>
          <a:xfrm>
            <a:off x="2052756" y="2825380"/>
            <a:ext cx="6628061" cy="1336330"/>
          </a:xfrm>
          <a:prstGeom prst="rect">
            <a:avLst/>
          </a:prstGeom>
          <a:noFill/>
        </p:spPr>
        <p:txBody>
          <a:bodyPr wrap="square" lIns="104205" tIns="52103" rIns="104205" bIns="52103" rtlCol="0">
            <a:spAutoFit/>
          </a:bodyPr>
          <a:lstStyle/>
          <a:p>
            <a:pPr algn="ctr"/>
            <a:r>
              <a:rPr lang="en-US" altLang="zh-CN" sz="4000" b="1" spc="684" dirty="0" smtClean="0">
                <a:solidFill>
                  <a:srgbClr val="919DCB"/>
                </a:solidFill>
                <a:latin typeface="微软雅黑" panose="020B0503020204020204" charset="-122"/>
                <a:ea typeface="微软雅黑" panose="020B0503020204020204" charset="-122"/>
              </a:rPr>
              <a:t>Epidemiology terms and concept</a:t>
            </a:r>
            <a:endParaRPr lang="zh-CN" altLang="en-US" sz="4000" b="1" spc="684" dirty="0">
              <a:solidFill>
                <a:srgbClr val="919DCB"/>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63339124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smtClean="0">
                <a:solidFill>
                  <a:srgbClr val="919DCB"/>
                </a:solidFill>
                <a:latin typeface="Microsoft YaHei" panose="020B0503020204020204" charset="-122"/>
                <a:ea typeface="Microsoft YaHei" panose="020B0503020204020204" charset="-122"/>
                <a:sym typeface="+mn-ea"/>
              </a:rPr>
              <a:t>Training </a:t>
            </a:r>
            <a:r>
              <a:rPr lang="zh-CN" altLang="en-US" sz="1625" spc="600" dirty="0">
                <a:solidFill>
                  <a:srgbClr val="919DCB"/>
                </a:solidFill>
                <a:latin typeface="Microsoft YaHei" panose="020B0503020204020204" charset="-122"/>
                <a:ea typeface="Microsoft YaHei" panose="020B0503020204020204" charset="-122"/>
                <a:sym typeface="+mn-ea"/>
              </a:rPr>
              <a:t>results</a:t>
            </a: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Global</a:t>
            </a:r>
          </a:p>
        </p:txBody>
      </p:sp>
      <p:pic>
        <p:nvPicPr>
          <p:cNvPr id="5" name="image24.png"/>
          <p:cNvPicPr preferRelativeResize="0"/>
          <p:nvPr/>
        </p:nvPicPr>
        <p:blipFill>
          <a:blip r:embed="rId4"/>
          <a:srcRect/>
          <a:stretch>
            <a:fillRect/>
          </a:stretch>
        </p:blipFill>
        <p:spPr>
          <a:xfrm>
            <a:off x="2338864" y="1262380"/>
            <a:ext cx="4468178" cy="3441700"/>
          </a:xfrm>
          <a:prstGeom prst="rect">
            <a:avLst/>
          </a:prstGeom>
        </p:spPr>
      </p:pic>
    </p:spTree>
    <p:extLst>
      <p:ext uri="{BB962C8B-B14F-4D97-AF65-F5344CB8AC3E}">
        <p14:creationId xmlns:p14="http://schemas.microsoft.com/office/powerpoint/2010/main" val="3587699694"/>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smtClean="0">
                <a:solidFill>
                  <a:srgbClr val="919DCB"/>
                </a:solidFill>
                <a:latin typeface="Microsoft YaHei" panose="020B0503020204020204" charset="-122"/>
                <a:ea typeface="Microsoft YaHei" panose="020B0503020204020204" charset="-122"/>
                <a:sym typeface="+mn-ea"/>
              </a:rPr>
              <a:t>Training results </a:t>
            </a:r>
            <a:r>
              <a:rPr lang="en-US" altLang="zh-CN" sz="1625" spc="600" dirty="0" smtClean="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Brazil</a:t>
            </a:r>
          </a:p>
        </p:txBody>
      </p:sp>
      <p:pic>
        <p:nvPicPr>
          <p:cNvPr id="3" name="image25.png"/>
          <p:cNvPicPr preferRelativeResize="0"/>
          <p:nvPr/>
        </p:nvPicPr>
        <p:blipFill>
          <a:blip r:embed="rId4"/>
          <a:srcRect/>
          <a:stretch>
            <a:fillRect/>
          </a:stretch>
        </p:blipFill>
        <p:spPr>
          <a:xfrm>
            <a:off x="2372678" y="1196659"/>
            <a:ext cx="4400550" cy="3495675"/>
          </a:xfrm>
          <a:prstGeom prst="rect">
            <a:avLst/>
          </a:prstGeom>
        </p:spPr>
      </p:pic>
    </p:spTree>
    <p:extLst>
      <p:ext uri="{BB962C8B-B14F-4D97-AF65-F5344CB8AC3E}">
        <p14:creationId xmlns:p14="http://schemas.microsoft.com/office/powerpoint/2010/main" val="2342480164"/>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r>
              <a:rPr lang="zh-CN" altLang="en-US" sz="1625" spc="600" dirty="0">
                <a:solidFill>
                  <a:srgbClr val="919DCB"/>
                </a:solidFill>
                <a:latin typeface="Microsoft YaHei" panose="020B0503020204020204" charset="-122"/>
                <a:ea typeface="Microsoft YaHei" panose="020B0503020204020204" charset="-122"/>
                <a:sym typeface="+mn-ea"/>
              </a:rPr>
              <a:t>Training results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India</a:t>
            </a:r>
          </a:p>
        </p:txBody>
      </p:sp>
      <p:pic>
        <p:nvPicPr>
          <p:cNvPr id="47" name="image47.png"/>
          <p:cNvPicPr preferRelativeResize="0"/>
          <p:nvPr/>
        </p:nvPicPr>
        <p:blipFill>
          <a:blip r:embed="rId4"/>
          <a:srcRect/>
          <a:stretch>
            <a:fillRect/>
          </a:stretch>
        </p:blipFill>
        <p:spPr>
          <a:xfrm>
            <a:off x="2393871" y="1214120"/>
            <a:ext cx="4379119" cy="3467100"/>
          </a:xfrm>
          <a:prstGeom prst="rect">
            <a:avLst/>
          </a:prstGeom>
        </p:spPr>
      </p:pic>
    </p:spTree>
    <p:extLst>
      <p:ext uri="{BB962C8B-B14F-4D97-AF65-F5344CB8AC3E}">
        <p14:creationId xmlns:p14="http://schemas.microsoft.com/office/powerpoint/2010/main" val="709345201"/>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r>
              <a:rPr lang="zh-CN" altLang="en-US" sz="1625" spc="600" dirty="0">
                <a:solidFill>
                  <a:srgbClr val="919DCB"/>
                </a:solidFill>
                <a:latin typeface="Microsoft YaHei" panose="020B0503020204020204" charset="-122"/>
                <a:ea typeface="Microsoft YaHei" panose="020B0503020204020204" charset="-122"/>
                <a:sym typeface="+mn-ea"/>
              </a:rPr>
              <a:t>Training results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Japan</a:t>
            </a:r>
          </a:p>
        </p:txBody>
      </p:sp>
      <p:pic>
        <p:nvPicPr>
          <p:cNvPr id="8" name="image19.png"/>
          <p:cNvPicPr preferRelativeResize="0"/>
          <p:nvPr/>
        </p:nvPicPr>
        <p:blipFill>
          <a:blip r:embed="rId4"/>
          <a:srcRect/>
          <a:stretch>
            <a:fillRect/>
          </a:stretch>
        </p:blipFill>
        <p:spPr>
          <a:xfrm>
            <a:off x="2364581" y="1178560"/>
            <a:ext cx="4414838" cy="3467100"/>
          </a:xfrm>
          <a:prstGeom prst="rect">
            <a:avLst/>
          </a:prstGeom>
        </p:spPr>
      </p:pic>
    </p:spTree>
    <p:extLst>
      <p:ext uri="{BB962C8B-B14F-4D97-AF65-F5344CB8AC3E}">
        <p14:creationId xmlns:p14="http://schemas.microsoft.com/office/powerpoint/2010/main" val="2927513758"/>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r>
              <a:rPr lang="zh-CN" altLang="en-US" sz="1625" spc="600" dirty="0">
                <a:solidFill>
                  <a:srgbClr val="919DCB"/>
                </a:solidFill>
                <a:latin typeface="Microsoft YaHei" panose="020B0503020204020204" charset="-122"/>
                <a:ea typeface="Microsoft YaHei" panose="020B0503020204020204" charset="-122"/>
                <a:sym typeface="+mn-ea"/>
              </a:rPr>
              <a:t>Training results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South Korea</a:t>
            </a:r>
          </a:p>
        </p:txBody>
      </p:sp>
      <p:pic>
        <p:nvPicPr>
          <p:cNvPr id="7" name="image8.png"/>
          <p:cNvPicPr preferRelativeResize="0"/>
          <p:nvPr/>
        </p:nvPicPr>
        <p:blipFill>
          <a:blip r:embed="rId4"/>
          <a:srcRect/>
          <a:stretch>
            <a:fillRect/>
          </a:stretch>
        </p:blipFill>
        <p:spPr>
          <a:xfrm>
            <a:off x="2374822" y="1223329"/>
            <a:ext cx="4393406" cy="3457575"/>
          </a:xfrm>
          <a:prstGeom prst="rect">
            <a:avLst/>
          </a:prstGeom>
        </p:spPr>
      </p:pic>
    </p:spTree>
    <p:extLst>
      <p:ext uri="{BB962C8B-B14F-4D97-AF65-F5344CB8AC3E}">
        <p14:creationId xmlns:p14="http://schemas.microsoft.com/office/powerpoint/2010/main" val="3311129112"/>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r>
              <a:rPr lang="zh-CN" altLang="en-US" sz="1625" spc="600" dirty="0">
                <a:solidFill>
                  <a:srgbClr val="919DCB"/>
                </a:solidFill>
                <a:latin typeface="Microsoft YaHei" panose="020B0503020204020204" charset="-122"/>
                <a:ea typeface="Microsoft YaHei" panose="020B0503020204020204" charset="-122"/>
                <a:sym typeface="+mn-ea"/>
              </a:rPr>
              <a:t>Training results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US</a:t>
            </a:r>
          </a:p>
        </p:txBody>
      </p:sp>
      <p:pic>
        <p:nvPicPr>
          <p:cNvPr id="37" name="image27.png"/>
          <p:cNvPicPr preferRelativeResize="0"/>
          <p:nvPr/>
        </p:nvPicPr>
        <p:blipFill>
          <a:blip r:embed="rId4"/>
          <a:srcRect/>
          <a:stretch>
            <a:fillRect/>
          </a:stretch>
        </p:blipFill>
        <p:spPr>
          <a:xfrm>
            <a:off x="2400300" y="1233170"/>
            <a:ext cx="4343400" cy="3448050"/>
          </a:xfrm>
          <a:prstGeom prst="rect">
            <a:avLst/>
          </a:prstGeom>
        </p:spPr>
      </p:pic>
    </p:spTree>
    <p:extLst>
      <p:ext uri="{BB962C8B-B14F-4D97-AF65-F5344CB8AC3E}">
        <p14:creationId xmlns:p14="http://schemas.microsoft.com/office/powerpoint/2010/main" val="4013480518"/>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r>
              <a:rPr lang="zh-CN" altLang="en-US" sz="1625" spc="600" dirty="0">
                <a:solidFill>
                  <a:srgbClr val="919DCB"/>
                </a:solidFill>
                <a:latin typeface="Microsoft YaHei" panose="020B0503020204020204" charset="-122"/>
                <a:ea typeface="Microsoft YaHei" panose="020B0503020204020204" charset="-122"/>
                <a:sym typeface="+mn-ea"/>
              </a:rPr>
              <a:t>Training results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Vietnam</a:t>
            </a:r>
          </a:p>
        </p:txBody>
      </p:sp>
      <p:pic>
        <p:nvPicPr>
          <p:cNvPr id="39" name="image30.png"/>
          <p:cNvPicPr preferRelativeResize="0"/>
          <p:nvPr/>
        </p:nvPicPr>
        <p:blipFill>
          <a:blip r:embed="rId4"/>
          <a:srcRect/>
          <a:stretch>
            <a:fillRect/>
          </a:stretch>
        </p:blipFill>
        <p:spPr>
          <a:xfrm>
            <a:off x="2389585" y="1204279"/>
            <a:ext cx="4364831" cy="3476625"/>
          </a:xfrm>
          <a:prstGeom prst="rect">
            <a:avLst/>
          </a:prstGeom>
        </p:spPr>
      </p:pic>
    </p:spTree>
    <p:extLst>
      <p:ext uri="{BB962C8B-B14F-4D97-AF65-F5344CB8AC3E}">
        <p14:creationId xmlns:p14="http://schemas.microsoft.com/office/powerpoint/2010/main" val="584823326"/>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6751320" cy="592470"/>
          </a:xfrm>
          <a:prstGeom prst="rect">
            <a:avLst/>
          </a:prstGeom>
          <a:noFill/>
        </p:spPr>
        <p:txBody>
          <a:bodyPr wrap="square" rtlCol="0">
            <a:spAutoFit/>
          </a:bodyPr>
          <a:lstStyle/>
          <a:p>
            <a:pPr algn="l"/>
            <a:r>
              <a:rPr lang="zh-CN" altLang="en-US" sz="1625" spc="600" dirty="0" smtClean="0">
                <a:solidFill>
                  <a:srgbClr val="919DCB"/>
                </a:solidFill>
                <a:latin typeface="Microsoft YaHei" panose="020B0503020204020204" charset="-122"/>
                <a:ea typeface="Microsoft YaHei" panose="020B0503020204020204" charset="-122"/>
                <a:sym typeface="+mn-ea"/>
              </a:rPr>
              <a:t>14-day </a:t>
            </a:r>
            <a:r>
              <a:rPr lang="zh-CN" altLang="en-US" sz="1625" spc="600" dirty="0">
                <a:solidFill>
                  <a:srgbClr val="919DCB"/>
                </a:solidFill>
                <a:latin typeface="Microsoft YaHei" panose="020B0503020204020204" charset="-122"/>
                <a:ea typeface="Microsoft YaHei" panose="020B0503020204020204" charset="-122"/>
                <a:sym typeface="+mn-ea"/>
              </a:rPr>
              <a:t>forward prediction </a:t>
            </a:r>
            <a:endParaRPr lang="en-US" altLang="zh-CN" sz="1625" spc="600" dirty="0" smtClean="0">
              <a:solidFill>
                <a:srgbClr val="919DCB"/>
              </a:solidFill>
              <a:latin typeface="Microsoft YaHei" panose="020B0503020204020204" charset="-122"/>
              <a:ea typeface="Microsoft YaHei" panose="020B0503020204020204" charset="-122"/>
              <a:sym typeface="+mn-ea"/>
            </a:endParaRPr>
          </a:p>
          <a:p>
            <a:pPr algn="l"/>
            <a:r>
              <a:rPr lang="zh-CN" altLang="en-US" sz="1625" spc="600" dirty="0" smtClean="0">
                <a:solidFill>
                  <a:srgbClr val="919DCB"/>
                </a:solidFill>
                <a:latin typeface="Microsoft YaHei" panose="020B0503020204020204" charset="-122"/>
                <a:ea typeface="Microsoft YaHei" panose="020B0503020204020204" charset="-122"/>
                <a:sym typeface="+mn-ea"/>
              </a:rPr>
              <a:t>(</a:t>
            </a:r>
            <a:r>
              <a:rPr lang="zh-CN" altLang="en-US" sz="1625" spc="600" dirty="0">
                <a:solidFill>
                  <a:srgbClr val="919DCB"/>
                </a:solidFill>
                <a:latin typeface="Microsoft YaHei" panose="020B0503020204020204" charset="-122"/>
                <a:ea typeface="Microsoft YaHei" panose="020B0503020204020204" charset="-122"/>
                <a:sym typeface="+mn-ea"/>
              </a:rPr>
              <a:t>from May 31, 2021)</a:t>
            </a: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Global</a:t>
            </a:r>
          </a:p>
        </p:txBody>
      </p:sp>
      <p:pic>
        <p:nvPicPr>
          <p:cNvPr id="34" name="image32.png"/>
          <p:cNvPicPr preferRelativeResize="0"/>
          <p:nvPr/>
        </p:nvPicPr>
        <p:blipFill>
          <a:blip r:embed="rId4"/>
          <a:srcRect/>
          <a:stretch>
            <a:fillRect/>
          </a:stretch>
        </p:blipFill>
        <p:spPr>
          <a:xfrm>
            <a:off x="2372678" y="1509079"/>
            <a:ext cx="4400550" cy="3171825"/>
          </a:xfrm>
          <a:prstGeom prst="rect">
            <a:avLst/>
          </a:prstGeom>
        </p:spPr>
      </p:pic>
    </p:spTree>
    <p:extLst>
      <p:ext uri="{BB962C8B-B14F-4D97-AF65-F5344CB8AC3E}">
        <p14:creationId xmlns:p14="http://schemas.microsoft.com/office/powerpoint/2010/main" val="1551414585"/>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Brazil</a:t>
            </a:r>
          </a:p>
        </p:txBody>
      </p:sp>
      <p:pic>
        <p:nvPicPr>
          <p:cNvPr id="56" name="image53.png"/>
          <p:cNvPicPr preferRelativeResize="0"/>
          <p:nvPr/>
        </p:nvPicPr>
        <p:blipFill>
          <a:blip r:embed="rId4"/>
          <a:srcRect/>
          <a:stretch>
            <a:fillRect/>
          </a:stretch>
        </p:blipFill>
        <p:spPr>
          <a:xfrm>
            <a:off x="2382441" y="1520509"/>
            <a:ext cx="4379119" cy="3171825"/>
          </a:xfrm>
          <a:prstGeom prst="rect">
            <a:avLst/>
          </a:prstGeom>
        </p:spPr>
      </p:pic>
      <p:sp>
        <p:nvSpPr>
          <p:cNvPr id="30" name="文本框 24"/>
          <p:cNvSpPr txBox="1"/>
          <p:nvPr/>
        </p:nvSpPr>
        <p:spPr>
          <a:xfrm>
            <a:off x="182880" y="259080"/>
            <a:ext cx="6751320" cy="592470"/>
          </a:xfrm>
          <a:prstGeom prst="rect">
            <a:avLst/>
          </a:prstGeom>
          <a:noFill/>
        </p:spPr>
        <p:txBody>
          <a:bodyPr wrap="square" rtlCol="0">
            <a:spAutoFit/>
          </a:bodyPr>
          <a:lstStyle/>
          <a:p>
            <a:pPr algn="l"/>
            <a:r>
              <a:rPr lang="zh-CN" altLang="en-US" sz="1625" spc="600" dirty="0" smtClean="0">
                <a:solidFill>
                  <a:srgbClr val="919DCB"/>
                </a:solidFill>
                <a:latin typeface="Microsoft YaHei" panose="020B0503020204020204" charset="-122"/>
                <a:ea typeface="Microsoft YaHei" panose="020B0503020204020204" charset="-122"/>
                <a:sym typeface="+mn-ea"/>
              </a:rPr>
              <a:t>14-day </a:t>
            </a:r>
            <a:r>
              <a:rPr lang="zh-CN" altLang="en-US" sz="1625" spc="600" dirty="0">
                <a:solidFill>
                  <a:srgbClr val="919DCB"/>
                </a:solidFill>
                <a:latin typeface="Microsoft YaHei" panose="020B0503020204020204" charset="-122"/>
                <a:ea typeface="Microsoft YaHei" panose="020B0503020204020204" charset="-122"/>
                <a:sym typeface="+mn-ea"/>
              </a:rPr>
              <a:t>forward prediction </a:t>
            </a:r>
            <a:endParaRPr lang="en-US" altLang="zh-CN" sz="1625" spc="600" dirty="0" smtClean="0">
              <a:solidFill>
                <a:srgbClr val="919DCB"/>
              </a:solidFill>
              <a:latin typeface="Microsoft YaHei" panose="020B0503020204020204" charset="-122"/>
              <a:ea typeface="Microsoft YaHei" panose="020B0503020204020204" charset="-122"/>
              <a:sym typeface="+mn-ea"/>
            </a:endParaRPr>
          </a:p>
          <a:p>
            <a:pPr algn="l"/>
            <a:r>
              <a:rPr lang="zh-CN" altLang="en-US" sz="1625" spc="600" dirty="0" smtClean="0">
                <a:solidFill>
                  <a:srgbClr val="919DCB"/>
                </a:solidFill>
                <a:latin typeface="Microsoft YaHei" panose="020B0503020204020204" charset="-122"/>
                <a:ea typeface="Microsoft YaHei" panose="020B0503020204020204" charset="-122"/>
                <a:sym typeface="+mn-ea"/>
              </a:rPr>
              <a:t>(</a:t>
            </a:r>
            <a:r>
              <a:rPr lang="zh-CN" altLang="en-US" sz="1625" spc="600" dirty="0">
                <a:solidFill>
                  <a:srgbClr val="919DCB"/>
                </a:solidFill>
                <a:latin typeface="Microsoft YaHei" panose="020B0503020204020204" charset="-122"/>
                <a:ea typeface="Microsoft YaHei" panose="020B0503020204020204" charset="-122"/>
                <a:sym typeface="+mn-ea"/>
              </a:rPr>
              <a:t>from May 31, 2021</a:t>
            </a:r>
            <a:r>
              <a:rPr lang="zh-CN" altLang="en-US" sz="1625" spc="600" dirty="0" smtClean="0">
                <a:solidFill>
                  <a:srgbClr val="919DCB"/>
                </a:solidFill>
                <a:latin typeface="Microsoft YaHei" panose="020B0503020204020204" charset="-122"/>
                <a:ea typeface="Microsoft YaHei" panose="020B0503020204020204" charset="-122"/>
                <a:sym typeface="+mn-ea"/>
              </a:rPr>
              <a:t>) </a:t>
            </a:r>
            <a:r>
              <a:rPr lang="en-US" altLang="zh-CN" sz="1625" spc="600" dirty="0" smtClean="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cxnSp>
        <p:nvCxnSpPr>
          <p:cNvPr id="31"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135417"/>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India</a:t>
            </a:r>
          </a:p>
        </p:txBody>
      </p:sp>
      <p:pic>
        <p:nvPicPr>
          <p:cNvPr id="2" name="image11.png"/>
          <p:cNvPicPr preferRelativeResize="0"/>
          <p:nvPr/>
        </p:nvPicPr>
        <p:blipFill>
          <a:blip r:embed="rId4"/>
          <a:srcRect/>
          <a:stretch>
            <a:fillRect/>
          </a:stretch>
        </p:blipFill>
        <p:spPr>
          <a:xfrm>
            <a:off x="2375298" y="1509079"/>
            <a:ext cx="4393406" cy="3171825"/>
          </a:xfrm>
          <a:prstGeom prst="rect">
            <a:avLst/>
          </a:prstGeom>
        </p:spPr>
      </p:pic>
      <p:sp>
        <p:nvSpPr>
          <p:cNvPr id="30" name="文本框 24"/>
          <p:cNvSpPr txBox="1"/>
          <p:nvPr/>
        </p:nvSpPr>
        <p:spPr>
          <a:xfrm>
            <a:off x="182880" y="259080"/>
            <a:ext cx="6751320" cy="592470"/>
          </a:xfrm>
          <a:prstGeom prst="rect">
            <a:avLst/>
          </a:prstGeom>
          <a:noFill/>
        </p:spPr>
        <p:txBody>
          <a:bodyPr wrap="square" rtlCol="0">
            <a:spAutoFit/>
          </a:bodyPr>
          <a:lstStyle/>
          <a:p>
            <a:pPr algn="l"/>
            <a:r>
              <a:rPr lang="zh-CN" altLang="en-US" sz="1625" spc="600" dirty="0" smtClean="0">
                <a:solidFill>
                  <a:srgbClr val="919DCB"/>
                </a:solidFill>
                <a:latin typeface="Microsoft YaHei" panose="020B0503020204020204" charset="-122"/>
                <a:ea typeface="Microsoft YaHei" panose="020B0503020204020204" charset="-122"/>
                <a:sym typeface="+mn-ea"/>
              </a:rPr>
              <a:t>14-day </a:t>
            </a:r>
            <a:r>
              <a:rPr lang="zh-CN" altLang="en-US" sz="1625" spc="600" dirty="0">
                <a:solidFill>
                  <a:srgbClr val="919DCB"/>
                </a:solidFill>
                <a:latin typeface="Microsoft YaHei" panose="020B0503020204020204" charset="-122"/>
                <a:ea typeface="Microsoft YaHei" panose="020B0503020204020204" charset="-122"/>
                <a:sym typeface="+mn-ea"/>
              </a:rPr>
              <a:t>forward prediction </a:t>
            </a:r>
            <a:endParaRPr lang="en-US" altLang="zh-CN" sz="1625" spc="600" dirty="0" smtClean="0">
              <a:solidFill>
                <a:srgbClr val="919DCB"/>
              </a:solidFill>
              <a:latin typeface="Microsoft YaHei" panose="020B0503020204020204" charset="-122"/>
              <a:ea typeface="Microsoft YaHei" panose="020B0503020204020204" charset="-122"/>
              <a:sym typeface="+mn-ea"/>
            </a:endParaRPr>
          </a:p>
          <a:p>
            <a:pPr algn="l"/>
            <a:r>
              <a:rPr lang="zh-CN" altLang="en-US" sz="1625" spc="600" dirty="0" smtClean="0">
                <a:solidFill>
                  <a:srgbClr val="919DCB"/>
                </a:solidFill>
                <a:latin typeface="Microsoft YaHei" panose="020B0503020204020204" charset="-122"/>
                <a:ea typeface="Microsoft YaHei" panose="020B0503020204020204" charset="-122"/>
                <a:sym typeface="+mn-ea"/>
              </a:rPr>
              <a:t>(</a:t>
            </a:r>
            <a:r>
              <a:rPr lang="zh-CN" altLang="en-US" sz="1625" spc="600" dirty="0">
                <a:solidFill>
                  <a:srgbClr val="919DCB"/>
                </a:solidFill>
                <a:latin typeface="Microsoft YaHei" panose="020B0503020204020204" charset="-122"/>
                <a:ea typeface="Microsoft YaHei" panose="020B0503020204020204" charset="-122"/>
                <a:sym typeface="+mn-ea"/>
              </a:rPr>
              <a:t>from May 31, 2021</a:t>
            </a:r>
            <a:r>
              <a:rPr lang="zh-CN" altLang="en-US" sz="1625" spc="600" dirty="0" smtClean="0">
                <a:solidFill>
                  <a:srgbClr val="919DCB"/>
                </a:solidFill>
                <a:latin typeface="Microsoft YaHei" panose="020B0503020204020204" charset="-122"/>
                <a:ea typeface="Microsoft YaHei" panose="020B0503020204020204" charset="-122"/>
                <a:sym typeface="+mn-ea"/>
              </a:rPr>
              <a:t>) </a:t>
            </a:r>
            <a:r>
              <a:rPr lang="en-US" altLang="zh-CN" sz="1625" spc="600" dirty="0" smtClean="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cxnSp>
        <p:nvCxnSpPr>
          <p:cNvPr id="31"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667613"/>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Concept </a:t>
            </a:r>
            <a:r>
              <a:rPr lang="en-US" altLang="zh-CN" sz="1400" spc="684" dirty="0" smtClean="0">
                <a:solidFill>
                  <a:srgbClr val="919DCB"/>
                </a:solidFill>
                <a:latin typeface="微软雅黑" panose="020B0503020204020204" charset="-122"/>
                <a:ea typeface="微软雅黑" panose="020B0503020204020204" charset="-122"/>
              </a:rPr>
              <a:t>of a disease</a:t>
            </a:r>
            <a:endParaRPr lang="zh-CN" altLang="en-US" sz="1400" spc="684" dirty="0">
              <a:solidFill>
                <a:srgbClr val="919DCB"/>
              </a:solidFill>
              <a:latin typeface="微软雅黑" panose="020B0503020204020204" charset="-122"/>
              <a:ea typeface="微软雅黑" panose="020B0503020204020204" charset="-122"/>
            </a:endParaRPr>
          </a:p>
        </p:txBody>
      </p:sp>
      <p:sp>
        <p:nvSpPr>
          <p:cNvPr id="35" name="矩形 17"/>
          <p:cNvSpPr/>
          <p:nvPr/>
        </p:nvSpPr>
        <p:spPr>
          <a:xfrm rot="2679308">
            <a:off x="3475586" y="4500282"/>
            <a:ext cx="1143000" cy="1143000"/>
          </a:xfrm>
          <a:prstGeom prst="rect">
            <a:avLst/>
          </a:prstGeom>
          <a:solidFill>
            <a:srgbClr val="919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33" name="TextBox 32"/>
          <p:cNvSpPr txBox="1"/>
          <p:nvPr/>
        </p:nvSpPr>
        <p:spPr>
          <a:xfrm>
            <a:off x="2125983" y="685800"/>
            <a:ext cx="4526278" cy="369332"/>
          </a:xfrm>
          <a:prstGeom prst="rect">
            <a:avLst/>
          </a:prstGeom>
          <a:noFill/>
        </p:spPr>
        <p:txBody>
          <a:bodyPr wrap="square" rtlCol="0">
            <a:spAutoFit/>
          </a:bodyPr>
          <a:lstStyle/>
          <a:p>
            <a:r>
              <a:rPr lang="en-US" dirty="0"/>
              <a:t>Diseases are mainly categorized into two </a:t>
            </a:r>
            <a:r>
              <a:rPr lang="en-US" dirty="0" smtClean="0"/>
              <a:t>types</a:t>
            </a:r>
            <a:endParaRPr lang="en-US" dirty="0">
              <a:latin typeface="+mj-lt"/>
            </a:endParaRPr>
          </a:p>
        </p:txBody>
      </p:sp>
      <p:sp>
        <p:nvSpPr>
          <p:cNvPr id="37" name="矩形 7"/>
          <p:cNvSpPr/>
          <p:nvPr/>
        </p:nvSpPr>
        <p:spPr>
          <a:xfrm rot="2679308">
            <a:off x="3478507" y="1306084"/>
            <a:ext cx="1143000" cy="1143000"/>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41" name="TextBox 40"/>
          <p:cNvSpPr txBox="1"/>
          <p:nvPr/>
        </p:nvSpPr>
        <p:spPr>
          <a:xfrm>
            <a:off x="3369557" y="1523641"/>
            <a:ext cx="1360900" cy="707886"/>
          </a:xfrm>
          <a:prstGeom prst="rect">
            <a:avLst/>
          </a:prstGeom>
          <a:noFill/>
        </p:spPr>
        <p:txBody>
          <a:bodyPr wrap="square" rtlCol="0">
            <a:spAutoFit/>
          </a:bodyPr>
          <a:lstStyle/>
          <a:p>
            <a:pPr algn="ctr"/>
            <a:r>
              <a:rPr lang="en-US" sz="2000" dirty="0" smtClean="0"/>
              <a:t>Type of disease</a:t>
            </a:r>
            <a:endParaRPr lang="en-US" sz="2000" dirty="0"/>
          </a:p>
        </p:txBody>
      </p:sp>
      <p:cxnSp>
        <p:nvCxnSpPr>
          <p:cNvPr id="43" name="Straight Arrow Connector 42"/>
          <p:cNvCxnSpPr>
            <a:stCxn id="37" idx="2"/>
            <a:endCxn id="47" idx="0"/>
          </p:cNvCxnSpPr>
          <p:nvPr/>
        </p:nvCxnSpPr>
        <p:spPr>
          <a:xfrm flipH="1">
            <a:off x="2848936" y="2284121"/>
            <a:ext cx="799399" cy="7869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矩形 7"/>
          <p:cNvSpPr/>
          <p:nvPr/>
        </p:nvSpPr>
        <p:spPr>
          <a:xfrm rot="2679308">
            <a:off x="1921069" y="2915127"/>
            <a:ext cx="1096336" cy="1080475"/>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cxnSp>
        <p:nvCxnSpPr>
          <p:cNvPr id="62" name="Straight Arrow Connector 61"/>
          <p:cNvCxnSpPr>
            <a:stCxn id="37" idx="3"/>
            <a:endCxn id="63" idx="0"/>
          </p:cNvCxnSpPr>
          <p:nvPr/>
        </p:nvCxnSpPr>
        <p:spPr>
          <a:xfrm>
            <a:off x="4456544" y="2279256"/>
            <a:ext cx="808208" cy="7695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3" name="矩形 7"/>
          <p:cNvSpPr/>
          <p:nvPr/>
        </p:nvSpPr>
        <p:spPr>
          <a:xfrm rot="18920692" flipH="1">
            <a:off x="5094924" y="2883865"/>
            <a:ext cx="1143000" cy="1143000"/>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cxnSp>
        <p:nvCxnSpPr>
          <p:cNvPr id="68" name="Straight Arrow Connector 67"/>
          <p:cNvCxnSpPr>
            <a:stCxn id="63" idx="3"/>
            <a:endCxn id="35" idx="0"/>
          </p:cNvCxnSpPr>
          <p:nvPr/>
        </p:nvCxnSpPr>
        <p:spPr>
          <a:xfrm flipH="1">
            <a:off x="4448758" y="3857037"/>
            <a:ext cx="811129" cy="8082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3" idx="2"/>
            <a:endCxn id="74" idx="1"/>
          </p:cNvCxnSpPr>
          <p:nvPr/>
        </p:nvCxnSpPr>
        <p:spPr>
          <a:xfrm>
            <a:off x="6068096" y="3861902"/>
            <a:ext cx="808209" cy="8087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4" name="矩形 7"/>
          <p:cNvSpPr/>
          <p:nvPr/>
        </p:nvSpPr>
        <p:spPr>
          <a:xfrm rot="2679308">
            <a:off x="6711342" y="4500842"/>
            <a:ext cx="1143000" cy="1143000"/>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115" name="TextBox 114"/>
          <p:cNvSpPr txBox="1"/>
          <p:nvPr/>
        </p:nvSpPr>
        <p:spPr>
          <a:xfrm>
            <a:off x="1788787" y="3255310"/>
            <a:ext cx="1360900" cy="400110"/>
          </a:xfrm>
          <a:prstGeom prst="rect">
            <a:avLst/>
          </a:prstGeom>
          <a:noFill/>
        </p:spPr>
        <p:txBody>
          <a:bodyPr wrap="square" rtlCol="0">
            <a:spAutoFit/>
          </a:bodyPr>
          <a:lstStyle/>
          <a:p>
            <a:pPr algn="ctr"/>
            <a:r>
              <a:rPr lang="en-US" sz="2000" dirty="0" smtClean="0"/>
              <a:t>Congenital</a:t>
            </a:r>
            <a:endParaRPr lang="en-US" sz="2000" dirty="0"/>
          </a:p>
        </p:txBody>
      </p:sp>
      <p:sp>
        <p:nvSpPr>
          <p:cNvPr id="116" name="TextBox 115"/>
          <p:cNvSpPr txBox="1"/>
          <p:nvPr/>
        </p:nvSpPr>
        <p:spPr>
          <a:xfrm>
            <a:off x="4985974" y="3255310"/>
            <a:ext cx="1360900" cy="400110"/>
          </a:xfrm>
          <a:prstGeom prst="rect">
            <a:avLst/>
          </a:prstGeom>
          <a:noFill/>
        </p:spPr>
        <p:txBody>
          <a:bodyPr wrap="square" rtlCol="0">
            <a:spAutoFit/>
          </a:bodyPr>
          <a:lstStyle/>
          <a:p>
            <a:pPr algn="ctr"/>
            <a:r>
              <a:rPr lang="en-US" sz="2000" dirty="0" smtClean="0"/>
              <a:t>Acquired</a:t>
            </a:r>
            <a:endParaRPr lang="en-US" sz="2000" dirty="0"/>
          </a:p>
        </p:txBody>
      </p:sp>
      <p:sp>
        <p:nvSpPr>
          <p:cNvPr id="117" name="TextBox 116"/>
          <p:cNvSpPr txBox="1"/>
          <p:nvPr/>
        </p:nvSpPr>
        <p:spPr>
          <a:xfrm>
            <a:off x="3366636" y="4872287"/>
            <a:ext cx="1360900" cy="400110"/>
          </a:xfrm>
          <a:prstGeom prst="rect">
            <a:avLst/>
          </a:prstGeom>
          <a:noFill/>
        </p:spPr>
        <p:txBody>
          <a:bodyPr wrap="square" rtlCol="0">
            <a:spAutoFit/>
          </a:bodyPr>
          <a:lstStyle/>
          <a:p>
            <a:pPr algn="ctr"/>
            <a:r>
              <a:rPr lang="en-US" sz="2000" dirty="0" smtClean="0"/>
              <a:t>Infectious</a:t>
            </a:r>
            <a:endParaRPr lang="en-US" sz="2000" dirty="0"/>
          </a:p>
        </p:txBody>
      </p:sp>
      <p:sp>
        <p:nvSpPr>
          <p:cNvPr id="119" name="TextBox 118"/>
          <p:cNvSpPr txBox="1"/>
          <p:nvPr/>
        </p:nvSpPr>
        <p:spPr>
          <a:xfrm>
            <a:off x="6602392" y="4717839"/>
            <a:ext cx="1360900" cy="707886"/>
          </a:xfrm>
          <a:prstGeom prst="rect">
            <a:avLst/>
          </a:prstGeom>
          <a:noFill/>
        </p:spPr>
        <p:txBody>
          <a:bodyPr wrap="square" rtlCol="0">
            <a:spAutoFit/>
          </a:bodyPr>
          <a:lstStyle/>
          <a:p>
            <a:pPr algn="ctr"/>
            <a:r>
              <a:rPr lang="en-US" sz="2000" dirty="0" smtClean="0"/>
              <a:t>Non-infectious</a:t>
            </a:r>
            <a:endParaRPr lang="en-US" sz="2000" dirty="0"/>
          </a:p>
        </p:txBody>
      </p:sp>
      <p:sp>
        <p:nvSpPr>
          <p:cNvPr id="120" name="TextBox 119"/>
          <p:cNvSpPr txBox="1"/>
          <p:nvPr/>
        </p:nvSpPr>
        <p:spPr>
          <a:xfrm>
            <a:off x="-31335" y="3162976"/>
            <a:ext cx="1730934" cy="584775"/>
          </a:xfrm>
          <a:prstGeom prst="rect">
            <a:avLst/>
          </a:prstGeom>
          <a:noFill/>
        </p:spPr>
        <p:txBody>
          <a:bodyPr wrap="square" rtlCol="0">
            <a:spAutoFit/>
          </a:bodyPr>
          <a:lstStyle/>
          <a:p>
            <a:pPr algn="ctr"/>
            <a:r>
              <a:rPr lang="en-US" sz="1600" dirty="0" smtClean="0"/>
              <a:t>Genetic disease, exists since birth</a:t>
            </a:r>
            <a:endParaRPr lang="en-US" sz="1600" dirty="0"/>
          </a:p>
        </p:txBody>
      </p:sp>
      <p:sp>
        <p:nvSpPr>
          <p:cNvPr id="122" name="TextBox 121"/>
          <p:cNvSpPr txBox="1"/>
          <p:nvPr/>
        </p:nvSpPr>
        <p:spPr>
          <a:xfrm>
            <a:off x="6474633" y="3039866"/>
            <a:ext cx="1616418" cy="830997"/>
          </a:xfrm>
          <a:prstGeom prst="rect">
            <a:avLst/>
          </a:prstGeom>
          <a:noFill/>
        </p:spPr>
        <p:txBody>
          <a:bodyPr wrap="square" rtlCol="0">
            <a:spAutoFit/>
          </a:bodyPr>
          <a:lstStyle/>
          <a:p>
            <a:pPr algn="ctr"/>
            <a:r>
              <a:rPr lang="en-US" sz="1600" dirty="0" smtClean="0"/>
              <a:t>Spread through organism, not hereditary</a:t>
            </a:r>
            <a:endParaRPr lang="en-US" sz="1600" dirty="0"/>
          </a:p>
        </p:txBody>
      </p:sp>
      <p:sp>
        <p:nvSpPr>
          <p:cNvPr id="123" name="TextBox 122"/>
          <p:cNvSpPr txBox="1"/>
          <p:nvPr/>
        </p:nvSpPr>
        <p:spPr>
          <a:xfrm>
            <a:off x="2773655" y="5885498"/>
            <a:ext cx="2546862" cy="830997"/>
          </a:xfrm>
          <a:prstGeom prst="rect">
            <a:avLst/>
          </a:prstGeom>
          <a:noFill/>
        </p:spPr>
        <p:txBody>
          <a:bodyPr wrap="square" rtlCol="0">
            <a:spAutoFit/>
          </a:bodyPr>
          <a:lstStyle/>
          <a:p>
            <a:pPr algn="ctr"/>
            <a:r>
              <a:rPr lang="en-US" sz="1600" dirty="0" smtClean="0"/>
              <a:t>Spread by germs or viruses between living objects</a:t>
            </a:r>
          </a:p>
          <a:p>
            <a:pPr algn="ctr"/>
            <a:r>
              <a:rPr lang="en-US" sz="1600" dirty="0" smtClean="0"/>
              <a:t>Ex: SARS and SARS COVID-19</a:t>
            </a:r>
            <a:endParaRPr lang="en-US" sz="1600" dirty="0"/>
          </a:p>
        </p:txBody>
      </p:sp>
      <p:sp>
        <p:nvSpPr>
          <p:cNvPr id="125" name="TextBox 124"/>
          <p:cNvSpPr txBox="1"/>
          <p:nvPr/>
        </p:nvSpPr>
        <p:spPr>
          <a:xfrm>
            <a:off x="5526556" y="5885498"/>
            <a:ext cx="3512572" cy="584775"/>
          </a:xfrm>
          <a:prstGeom prst="rect">
            <a:avLst/>
          </a:prstGeom>
          <a:noFill/>
        </p:spPr>
        <p:txBody>
          <a:bodyPr wrap="square" rtlCol="0">
            <a:spAutoFit/>
          </a:bodyPr>
          <a:lstStyle/>
          <a:p>
            <a:pPr algn="ctr"/>
            <a:r>
              <a:rPr lang="en-US" sz="1600" dirty="0" smtClean="0"/>
              <a:t>Cannot be spread </a:t>
            </a:r>
          </a:p>
          <a:p>
            <a:pPr algn="ctr"/>
            <a:r>
              <a:rPr lang="en-US" sz="1600" dirty="0" smtClean="0"/>
              <a:t>Ex: cancer and autoimmune disorders  </a:t>
            </a:r>
            <a:endParaRPr lang="en-US" sz="1200" dirty="0"/>
          </a:p>
        </p:txBody>
      </p:sp>
    </p:spTree>
    <p:extLst>
      <p:ext uri="{BB962C8B-B14F-4D97-AF65-F5344CB8AC3E}">
        <p14:creationId xmlns:p14="http://schemas.microsoft.com/office/powerpoint/2010/main" val="2240089553"/>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Japan</a:t>
            </a:r>
          </a:p>
        </p:txBody>
      </p:sp>
      <p:pic>
        <p:nvPicPr>
          <p:cNvPr id="9" name="image15.png"/>
          <p:cNvPicPr preferRelativeResize="0"/>
          <p:nvPr/>
        </p:nvPicPr>
        <p:blipFill>
          <a:blip r:embed="rId4"/>
          <a:srcRect/>
          <a:stretch>
            <a:fillRect/>
          </a:stretch>
        </p:blipFill>
        <p:spPr>
          <a:xfrm>
            <a:off x="2368154" y="1549400"/>
            <a:ext cx="4407694" cy="3143250"/>
          </a:xfrm>
          <a:prstGeom prst="rect">
            <a:avLst/>
          </a:prstGeom>
        </p:spPr>
      </p:pic>
      <p:sp>
        <p:nvSpPr>
          <p:cNvPr id="30" name="文本框 24"/>
          <p:cNvSpPr txBox="1"/>
          <p:nvPr/>
        </p:nvSpPr>
        <p:spPr>
          <a:xfrm>
            <a:off x="182880" y="259080"/>
            <a:ext cx="6751320" cy="592470"/>
          </a:xfrm>
          <a:prstGeom prst="rect">
            <a:avLst/>
          </a:prstGeom>
          <a:noFill/>
        </p:spPr>
        <p:txBody>
          <a:bodyPr wrap="square" rtlCol="0">
            <a:spAutoFit/>
          </a:bodyPr>
          <a:lstStyle/>
          <a:p>
            <a:pPr algn="l"/>
            <a:r>
              <a:rPr lang="zh-CN" altLang="en-US" sz="1625" spc="600" dirty="0" smtClean="0">
                <a:solidFill>
                  <a:srgbClr val="919DCB"/>
                </a:solidFill>
                <a:latin typeface="Microsoft YaHei" panose="020B0503020204020204" charset="-122"/>
                <a:ea typeface="Microsoft YaHei" panose="020B0503020204020204" charset="-122"/>
                <a:sym typeface="+mn-ea"/>
              </a:rPr>
              <a:t>14-day </a:t>
            </a:r>
            <a:r>
              <a:rPr lang="zh-CN" altLang="en-US" sz="1625" spc="600" dirty="0">
                <a:solidFill>
                  <a:srgbClr val="919DCB"/>
                </a:solidFill>
                <a:latin typeface="Microsoft YaHei" panose="020B0503020204020204" charset="-122"/>
                <a:ea typeface="Microsoft YaHei" panose="020B0503020204020204" charset="-122"/>
                <a:sym typeface="+mn-ea"/>
              </a:rPr>
              <a:t>forward prediction </a:t>
            </a:r>
            <a:endParaRPr lang="en-US" altLang="zh-CN" sz="1625" spc="600" dirty="0" smtClean="0">
              <a:solidFill>
                <a:srgbClr val="919DCB"/>
              </a:solidFill>
              <a:latin typeface="Microsoft YaHei" panose="020B0503020204020204" charset="-122"/>
              <a:ea typeface="Microsoft YaHei" panose="020B0503020204020204" charset="-122"/>
              <a:sym typeface="+mn-ea"/>
            </a:endParaRPr>
          </a:p>
          <a:p>
            <a:pPr algn="l"/>
            <a:r>
              <a:rPr lang="zh-CN" altLang="en-US" sz="1625" spc="600" dirty="0" smtClean="0">
                <a:solidFill>
                  <a:srgbClr val="919DCB"/>
                </a:solidFill>
                <a:latin typeface="Microsoft YaHei" panose="020B0503020204020204" charset="-122"/>
                <a:ea typeface="Microsoft YaHei" panose="020B0503020204020204" charset="-122"/>
                <a:sym typeface="+mn-ea"/>
              </a:rPr>
              <a:t>(</a:t>
            </a:r>
            <a:r>
              <a:rPr lang="zh-CN" altLang="en-US" sz="1625" spc="600" dirty="0">
                <a:solidFill>
                  <a:srgbClr val="919DCB"/>
                </a:solidFill>
                <a:latin typeface="Microsoft YaHei" panose="020B0503020204020204" charset="-122"/>
                <a:ea typeface="Microsoft YaHei" panose="020B0503020204020204" charset="-122"/>
                <a:sym typeface="+mn-ea"/>
              </a:rPr>
              <a:t>from May 31, 2021</a:t>
            </a:r>
            <a:r>
              <a:rPr lang="zh-CN" altLang="en-US" sz="1625" spc="600" dirty="0" smtClean="0">
                <a:solidFill>
                  <a:srgbClr val="919DCB"/>
                </a:solidFill>
                <a:latin typeface="Microsoft YaHei" panose="020B0503020204020204" charset="-122"/>
                <a:ea typeface="Microsoft YaHei" panose="020B0503020204020204" charset="-122"/>
                <a:sym typeface="+mn-ea"/>
              </a:rPr>
              <a:t>) </a:t>
            </a:r>
            <a:r>
              <a:rPr lang="en-US" altLang="zh-CN" sz="1625" spc="600" dirty="0" smtClean="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cxnSp>
        <p:nvCxnSpPr>
          <p:cNvPr id="31"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926605"/>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South Korea</a:t>
            </a:r>
          </a:p>
        </p:txBody>
      </p:sp>
      <p:pic>
        <p:nvPicPr>
          <p:cNvPr id="2" name="image26.png"/>
          <p:cNvPicPr preferRelativeResize="0"/>
          <p:nvPr/>
        </p:nvPicPr>
        <p:blipFill>
          <a:blip r:embed="rId4"/>
          <a:srcRect/>
          <a:stretch>
            <a:fillRect/>
          </a:stretch>
        </p:blipFill>
        <p:spPr>
          <a:xfrm>
            <a:off x="2389585" y="1518920"/>
            <a:ext cx="4364831" cy="3162300"/>
          </a:xfrm>
          <a:prstGeom prst="rect">
            <a:avLst/>
          </a:prstGeom>
        </p:spPr>
      </p:pic>
      <p:sp>
        <p:nvSpPr>
          <p:cNvPr id="30" name="文本框 24"/>
          <p:cNvSpPr txBox="1"/>
          <p:nvPr/>
        </p:nvSpPr>
        <p:spPr>
          <a:xfrm>
            <a:off x="182880" y="259080"/>
            <a:ext cx="6751320" cy="592470"/>
          </a:xfrm>
          <a:prstGeom prst="rect">
            <a:avLst/>
          </a:prstGeom>
          <a:noFill/>
        </p:spPr>
        <p:txBody>
          <a:bodyPr wrap="square" rtlCol="0">
            <a:spAutoFit/>
          </a:bodyPr>
          <a:lstStyle/>
          <a:p>
            <a:pPr algn="l"/>
            <a:r>
              <a:rPr lang="zh-CN" altLang="en-US" sz="1625" spc="600" dirty="0" smtClean="0">
                <a:solidFill>
                  <a:srgbClr val="919DCB"/>
                </a:solidFill>
                <a:latin typeface="Microsoft YaHei" panose="020B0503020204020204" charset="-122"/>
                <a:ea typeface="Microsoft YaHei" panose="020B0503020204020204" charset="-122"/>
                <a:sym typeface="+mn-ea"/>
              </a:rPr>
              <a:t>14-day </a:t>
            </a:r>
            <a:r>
              <a:rPr lang="zh-CN" altLang="en-US" sz="1625" spc="600" dirty="0">
                <a:solidFill>
                  <a:srgbClr val="919DCB"/>
                </a:solidFill>
                <a:latin typeface="Microsoft YaHei" panose="020B0503020204020204" charset="-122"/>
                <a:ea typeface="Microsoft YaHei" panose="020B0503020204020204" charset="-122"/>
                <a:sym typeface="+mn-ea"/>
              </a:rPr>
              <a:t>forward prediction </a:t>
            </a:r>
            <a:endParaRPr lang="en-US" altLang="zh-CN" sz="1625" spc="600" dirty="0" smtClean="0">
              <a:solidFill>
                <a:srgbClr val="919DCB"/>
              </a:solidFill>
              <a:latin typeface="Microsoft YaHei" panose="020B0503020204020204" charset="-122"/>
              <a:ea typeface="Microsoft YaHei" panose="020B0503020204020204" charset="-122"/>
              <a:sym typeface="+mn-ea"/>
            </a:endParaRPr>
          </a:p>
          <a:p>
            <a:pPr algn="l"/>
            <a:r>
              <a:rPr lang="zh-CN" altLang="en-US" sz="1625" spc="600" dirty="0" smtClean="0">
                <a:solidFill>
                  <a:srgbClr val="919DCB"/>
                </a:solidFill>
                <a:latin typeface="Microsoft YaHei" panose="020B0503020204020204" charset="-122"/>
                <a:ea typeface="Microsoft YaHei" panose="020B0503020204020204" charset="-122"/>
                <a:sym typeface="+mn-ea"/>
              </a:rPr>
              <a:t>(</a:t>
            </a:r>
            <a:r>
              <a:rPr lang="zh-CN" altLang="en-US" sz="1625" spc="600" dirty="0">
                <a:solidFill>
                  <a:srgbClr val="919DCB"/>
                </a:solidFill>
                <a:latin typeface="Microsoft YaHei" panose="020B0503020204020204" charset="-122"/>
                <a:ea typeface="Microsoft YaHei" panose="020B0503020204020204" charset="-122"/>
                <a:sym typeface="+mn-ea"/>
              </a:rPr>
              <a:t>from May 31, 2021</a:t>
            </a:r>
            <a:r>
              <a:rPr lang="zh-CN" altLang="en-US" sz="1625" spc="600" dirty="0" smtClean="0">
                <a:solidFill>
                  <a:srgbClr val="919DCB"/>
                </a:solidFill>
                <a:latin typeface="Microsoft YaHei" panose="020B0503020204020204" charset="-122"/>
                <a:ea typeface="Microsoft YaHei" panose="020B0503020204020204" charset="-122"/>
                <a:sym typeface="+mn-ea"/>
              </a:rPr>
              <a:t>) </a:t>
            </a:r>
            <a:r>
              <a:rPr lang="en-US" altLang="zh-CN" sz="1625" spc="600" dirty="0" smtClean="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cxnSp>
        <p:nvCxnSpPr>
          <p:cNvPr id="31"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130508"/>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US</a:t>
            </a:r>
          </a:p>
        </p:txBody>
      </p:sp>
      <p:pic>
        <p:nvPicPr>
          <p:cNvPr id="36" name="image35.png"/>
          <p:cNvPicPr preferRelativeResize="0"/>
          <p:nvPr/>
        </p:nvPicPr>
        <p:blipFill>
          <a:blip r:embed="rId4"/>
          <a:srcRect/>
          <a:stretch>
            <a:fillRect/>
          </a:stretch>
        </p:blipFill>
        <p:spPr>
          <a:xfrm>
            <a:off x="2393156" y="1492569"/>
            <a:ext cx="4357688" cy="3152775"/>
          </a:xfrm>
          <a:prstGeom prst="rect">
            <a:avLst/>
          </a:prstGeom>
        </p:spPr>
      </p:pic>
      <p:sp>
        <p:nvSpPr>
          <p:cNvPr id="30" name="文本框 24"/>
          <p:cNvSpPr txBox="1"/>
          <p:nvPr/>
        </p:nvSpPr>
        <p:spPr>
          <a:xfrm>
            <a:off x="182880" y="259080"/>
            <a:ext cx="6751320" cy="592470"/>
          </a:xfrm>
          <a:prstGeom prst="rect">
            <a:avLst/>
          </a:prstGeom>
          <a:noFill/>
        </p:spPr>
        <p:txBody>
          <a:bodyPr wrap="square" rtlCol="0">
            <a:spAutoFit/>
          </a:bodyPr>
          <a:lstStyle/>
          <a:p>
            <a:pPr algn="l"/>
            <a:r>
              <a:rPr lang="zh-CN" altLang="en-US" sz="1625" spc="600" dirty="0" smtClean="0">
                <a:solidFill>
                  <a:srgbClr val="919DCB"/>
                </a:solidFill>
                <a:latin typeface="Microsoft YaHei" panose="020B0503020204020204" charset="-122"/>
                <a:ea typeface="Microsoft YaHei" panose="020B0503020204020204" charset="-122"/>
                <a:sym typeface="+mn-ea"/>
              </a:rPr>
              <a:t>14-day </a:t>
            </a:r>
            <a:r>
              <a:rPr lang="zh-CN" altLang="en-US" sz="1625" spc="600" dirty="0">
                <a:solidFill>
                  <a:srgbClr val="919DCB"/>
                </a:solidFill>
                <a:latin typeface="Microsoft YaHei" panose="020B0503020204020204" charset="-122"/>
                <a:ea typeface="Microsoft YaHei" panose="020B0503020204020204" charset="-122"/>
                <a:sym typeface="+mn-ea"/>
              </a:rPr>
              <a:t>forward prediction </a:t>
            </a:r>
            <a:endParaRPr lang="en-US" altLang="zh-CN" sz="1625" spc="600" dirty="0" smtClean="0">
              <a:solidFill>
                <a:srgbClr val="919DCB"/>
              </a:solidFill>
              <a:latin typeface="Microsoft YaHei" panose="020B0503020204020204" charset="-122"/>
              <a:ea typeface="Microsoft YaHei" panose="020B0503020204020204" charset="-122"/>
              <a:sym typeface="+mn-ea"/>
            </a:endParaRPr>
          </a:p>
          <a:p>
            <a:pPr algn="l"/>
            <a:r>
              <a:rPr lang="zh-CN" altLang="en-US" sz="1625" spc="600" dirty="0" smtClean="0">
                <a:solidFill>
                  <a:srgbClr val="919DCB"/>
                </a:solidFill>
                <a:latin typeface="Microsoft YaHei" panose="020B0503020204020204" charset="-122"/>
                <a:ea typeface="Microsoft YaHei" panose="020B0503020204020204" charset="-122"/>
                <a:sym typeface="+mn-ea"/>
              </a:rPr>
              <a:t>(</a:t>
            </a:r>
            <a:r>
              <a:rPr lang="zh-CN" altLang="en-US" sz="1625" spc="600" dirty="0">
                <a:solidFill>
                  <a:srgbClr val="919DCB"/>
                </a:solidFill>
                <a:latin typeface="Microsoft YaHei" panose="020B0503020204020204" charset="-122"/>
                <a:ea typeface="Microsoft YaHei" panose="020B0503020204020204" charset="-122"/>
                <a:sym typeface="+mn-ea"/>
              </a:rPr>
              <a:t>from May 31, 2021</a:t>
            </a:r>
            <a:r>
              <a:rPr lang="zh-CN" altLang="en-US" sz="1625" spc="600" dirty="0" smtClean="0">
                <a:solidFill>
                  <a:srgbClr val="919DCB"/>
                </a:solidFill>
                <a:latin typeface="Microsoft YaHei" panose="020B0503020204020204" charset="-122"/>
                <a:ea typeface="Microsoft YaHei" panose="020B0503020204020204" charset="-122"/>
                <a:sym typeface="+mn-ea"/>
              </a:rPr>
              <a:t>) </a:t>
            </a:r>
            <a:r>
              <a:rPr lang="en-US" altLang="zh-CN" sz="1625" spc="600" dirty="0" smtClean="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cxnSp>
        <p:nvCxnSpPr>
          <p:cNvPr id="31"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010320"/>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Vietnam</a:t>
            </a:r>
          </a:p>
        </p:txBody>
      </p:sp>
      <p:pic>
        <p:nvPicPr>
          <p:cNvPr id="2" name="image23.png"/>
          <p:cNvPicPr preferRelativeResize="0"/>
          <p:nvPr/>
        </p:nvPicPr>
        <p:blipFill>
          <a:blip r:embed="rId4"/>
          <a:srcRect/>
          <a:stretch>
            <a:fillRect/>
          </a:stretch>
        </p:blipFill>
        <p:spPr>
          <a:xfrm>
            <a:off x="2389109" y="1492569"/>
            <a:ext cx="4364831" cy="3152775"/>
          </a:xfrm>
          <a:prstGeom prst="rect">
            <a:avLst/>
          </a:prstGeom>
        </p:spPr>
      </p:pic>
      <p:sp>
        <p:nvSpPr>
          <p:cNvPr id="30" name="文本框 24"/>
          <p:cNvSpPr txBox="1"/>
          <p:nvPr/>
        </p:nvSpPr>
        <p:spPr>
          <a:xfrm>
            <a:off x="182880" y="259080"/>
            <a:ext cx="6751320" cy="592470"/>
          </a:xfrm>
          <a:prstGeom prst="rect">
            <a:avLst/>
          </a:prstGeom>
          <a:noFill/>
        </p:spPr>
        <p:txBody>
          <a:bodyPr wrap="square" rtlCol="0">
            <a:spAutoFit/>
          </a:bodyPr>
          <a:lstStyle/>
          <a:p>
            <a:pPr algn="l"/>
            <a:r>
              <a:rPr lang="zh-CN" altLang="en-US" sz="1625" spc="600" dirty="0" smtClean="0">
                <a:solidFill>
                  <a:srgbClr val="919DCB"/>
                </a:solidFill>
                <a:latin typeface="Microsoft YaHei" panose="020B0503020204020204" charset="-122"/>
                <a:ea typeface="Microsoft YaHei" panose="020B0503020204020204" charset="-122"/>
                <a:sym typeface="+mn-ea"/>
              </a:rPr>
              <a:t>14-day </a:t>
            </a:r>
            <a:r>
              <a:rPr lang="zh-CN" altLang="en-US" sz="1625" spc="600" dirty="0">
                <a:solidFill>
                  <a:srgbClr val="919DCB"/>
                </a:solidFill>
                <a:latin typeface="Microsoft YaHei" panose="020B0503020204020204" charset="-122"/>
                <a:ea typeface="Microsoft YaHei" panose="020B0503020204020204" charset="-122"/>
                <a:sym typeface="+mn-ea"/>
              </a:rPr>
              <a:t>forward prediction </a:t>
            </a:r>
            <a:endParaRPr lang="en-US" altLang="zh-CN" sz="1625" spc="600" dirty="0" smtClean="0">
              <a:solidFill>
                <a:srgbClr val="919DCB"/>
              </a:solidFill>
              <a:latin typeface="Microsoft YaHei" panose="020B0503020204020204" charset="-122"/>
              <a:ea typeface="Microsoft YaHei" panose="020B0503020204020204" charset="-122"/>
              <a:sym typeface="+mn-ea"/>
            </a:endParaRPr>
          </a:p>
          <a:p>
            <a:pPr algn="l"/>
            <a:r>
              <a:rPr lang="zh-CN" altLang="en-US" sz="1625" spc="600" dirty="0" smtClean="0">
                <a:solidFill>
                  <a:srgbClr val="919DCB"/>
                </a:solidFill>
                <a:latin typeface="Microsoft YaHei" panose="020B0503020204020204" charset="-122"/>
                <a:ea typeface="Microsoft YaHei" panose="020B0503020204020204" charset="-122"/>
                <a:sym typeface="+mn-ea"/>
              </a:rPr>
              <a:t>(</a:t>
            </a:r>
            <a:r>
              <a:rPr lang="zh-CN" altLang="en-US" sz="1625" spc="600" dirty="0">
                <a:solidFill>
                  <a:srgbClr val="919DCB"/>
                </a:solidFill>
                <a:latin typeface="Microsoft YaHei" panose="020B0503020204020204" charset="-122"/>
                <a:ea typeface="Microsoft YaHei" panose="020B0503020204020204" charset="-122"/>
                <a:sym typeface="+mn-ea"/>
              </a:rPr>
              <a:t>from May 31, 2021</a:t>
            </a:r>
            <a:r>
              <a:rPr lang="zh-CN" altLang="en-US" sz="1625" spc="600" dirty="0" smtClean="0">
                <a:solidFill>
                  <a:srgbClr val="919DCB"/>
                </a:solidFill>
                <a:latin typeface="Microsoft YaHei" panose="020B0503020204020204" charset="-122"/>
                <a:ea typeface="Microsoft YaHei" panose="020B0503020204020204" charset="-122"/>
                <a:sym typeface="+mn-ea"/>
              </a:rPr>
              <a:t>) </a:t>
            </a:r>
            <a:r>
              <a:rPr lang="en-US" altLang="zh-CN" sz="1625" spc="600" dirty="0" smtClean="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cxnSp>
        <p:nvCxnSpPr>
          <p:cNvPr id="31"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92669"/>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smtClean="0">
                <a:solidFill>
                  <a:srgbClr val="919DCB"/>
                </a:solidFill>
                <a:latin typeface="Microsoft YaHei" panose="020B0503020204020204" charset="-122"/>
                <a:ea typeface="Microsoft YaHei" panose="020B0503020204020204" charset="-122"/>
                <a:sym typeface="+mn-ea"/>
              </a:rPr>
              <a:t>ARIMA </a:t>
            </a:r>
            <a:r>
              <a:rPr lang="zh-CN" altLang="en-US" sz="1625" spc="600" dirty="0">
                <a:solidFill>
                  <a:srgbClr val="919DCB"/>
                </a:solidFill>
                <a:latin typeface="Microsoft YaHei" panose="020B0503020204020204" charset="-122"/>
                <a:ea typeface="Microsoft YaHei" panose="020B0503020204020204" charset="-122"/>
                <a:sym typeface="+mn-ea"/>
              </a:rPr>
              <a:t>model</a:t>
            </a:r>
            <a:endParaRPr lang="zh-CN" altLang="en-US" sz="1625" spc="600" dirty="0">
              <a:solidFill>
                <a:srgbClr val="919DCB"/>
              </a:solidFill>
              <a:latin typeface="Microsoft YaHei" panose="020B0503020204020204" charset="-122"/>
              <a:ea typeface="Microsoft YaHei" panose="020B0503020204020204" charset="-122"/>
            </a:endParaRPr>
          </a:p>
        </p:txBody>
      </p:sp>
      <p:sp>
        <p:nvSpPr>
          <p:cNvPr id="45" name="TextBox 76"/>
          <p:cNvSpPr txBox="1"/>
          <p:nvPr/>
        </p:nvSpPr>
        <p:spPr>
          <a:xfrm>
            <a:off x="182880" y="1210311"/>
            <a:ext cx="8558213" cy="3416320"/>
          </a:xfrm>
          <a:prstGeom prst="rect">
            <a:avLst/>
          </a:prstGeom>
          <a:noFill/>
        </p:spPr>
        <p:txBody>
          <a:bodyPr wrap="square" rtlCol="0">
            <a:spAutoFit/>
          </a:bodyPr>
          <a:lstStyle/>
          <a:p>
            <a:pPr algn="just"/>
            <a:r>
              <a:rPr lang="zh-CN" altLang="en-US" dirty="0">
                <a:solidFill>
                  <a:schemeClr val="bg2">
                    <a:lumMod val="25000"/>
                  </a:schemeClr>
                </a:solidFill>
                <a:latin typeface="Microsoft YaHei" panose="020B0503020204020204" charset="-122"/>
                <a:ea typeface="Microsoft YaHei" panose="020B0503020204020204" charset="-122"/>
              </a:rPr>
              <a:t>ARIMA, short for‘Auto Regressive Integrated Moving Average is actually a class of models that ‘explains’a given time series based on its own past values, that is, its own lags and the lagged forecast errors, so that equation can be used to forecast future values.</a:t>
            </a:r>
          </a:p>
          <a:p>
            <a:pPr algn="just"/>
            <a:endParaRPr lang="zh-CN" altLang="en-US" dirty="0">
              <a:solidFill>
                <a:schemeClr val="bg2">
                  <a:lumMod val="25000"/>
                </a:schemeClr>
              </a:solidFill>
              <a:latin typeface="Microsoft YaHei" panose="020B0503020204020204" charset="-122"/>
              <a:ea typeface="Microsoft YaHei" panose="020B0503020204020204" charset="-122"/>
            </a:endParaRPr>
          </a:p>
          <a:p>
            <a:pPr algn="just"/>
            <a:r>
              <a:rPr lang="zh-CN" altLang="en-US" dirty="0">
                <a:solidFill>
                  <a:schemeClr val="bg2">
                    <a:lumMod val="25000"/>
                  </a:schemeClr>
                </a:solidFill>
                <a:latin typeface="Microsoft YaHei" panose="020B0503020204020204" charset="-122"/>
                <a:ea typeface="Microsoft YaHei" panose="020B0503020204020204" charset="-122"/>
              </a:rPr>
              <a:t>In ARIMA functions:</a:t>
            </a:r>
          </a:p>
          <a:p>
            <a:pPr algn="just"/>
            <a:r>
              <a:rPr lang="zh-CN" altLang="en-US" dirty="0">
                <a:solidFill>
                  <a:schemeClr val="bg2">
                    <a:lumMod val="25000"/>
                  </a:schemeClr>
                </a:solidFill>
                <a:latin typeface="Microsoft YaHei" panose="020B0503020204020204" charset="-122"/>
                <a:ea typeface="Microsoft YaHei" panose="020B0503020204020204" charset="-122"/>
              </a:rPr>
              <a:t>‘p’is the order of the‘Auto Regressive (AR) term. It refers to the number of lags of Y to be used as predictors</a:t>
            </a:r>
          </a:p>
          <a:p>
            <a:pPr algn="just"/>
            <a:r>
              <a:rPr lang="zh-CN" altLang="en-US" dirty="0">
                <a:solidFill>
                  <a:schemeClr val="bg2">
                    <a:lumMod val="25000"/>
                  </a:schemeClr>
                </a:solidFill>
                <a:latin typeface="Microsoft YaHei" panose="020B0503020204020204" charset="-122"/>
                <a:ea typeface="Microsoft YaHei" panose="020B0503020204020204" charset="-122"/>
              </a:rPr>
              <a:t>The value of d, therefore, is the minimum number of differencing needed to make the series stationary.</a:t>
            </a:r>
          </a:p>
          <a:p>
            <a:pPr algn="just"/>
            <a:r>
              <a:rPr lang="zh-CN" altLang="en-US" dirty="0">
                <a:solidFill>
                  <a:schemeClr val="bg2">
                    <a:lumMod val="25000"/>
                  </a:schemeClr>
                </a:solidFill>
                <a:latin typeface="Microsoft YaHei" panose="020B0503020204020204" charset="-122"/>
                <a:ea typeface="Microsoft YaHei" panose="020B0503020204020204" charset="-122"/>
              </a:rPr>
              <a:t>‘q’is the order of the‘Moving Average’(MA) term. It refers to the number of lagged forecast errors that should go into the ARIMA Model.</a:t>
            </a:r>
          </a:p>
        </p:txBody>
      </p:sp>
    </p:spTree>
    <p:extLst>
      <p:ext uri="{BB962C8B-B14F-4D97-AF65-F5344CB8AC3E}">
        <p14:creationId xmlns:p14="http://schemas.microsoft.com/office/powerpoint/2010/main" val="48980800"/>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smtClean="0">
                <a:solidFill>
                  <a:srgbClr val="919DCB"/>
                </a:solidFill>
                <a:latin typeface="Microsoft YaHei" panose="020B0503020204020204" charset="-122"/>
                <a:ea typeface="Microsoft YaHei" panose="020B0503020204020204" charset="-122"/>
                <a:sym typeface="+mn-ea"/>
              </a:rPr>
              <a:t>Pre-proposed </a:t>
            </a:r>
            <a:r>
              <a:rPr lang="zh-CN" altLang="en-US" sz="1625" spc="600" dirty="0">
                <a:solidFill>
                  <a:srgbClr val="919DCB"/>
                </a:solidFill>
                <a:latin typeface="Microsoft YaHei" panose="020B0503020204020204" charset="-122"/>
                <a:ea typeface="Microsoft YaHei" panose="020B0503020204020204" charset="-122"/>
                <a:sym typeface="+mn-ea"/>
              </a:rPr>
              <a:t>method of ARIMA model</a:t>
            </a:r>
          </a:p>
        </p:txBody>
      </p:sp>
      <p:sp>
        <p:nvSpPr>
          <p:cNvPr id="45" name="TextBox 76"/>
          <p:cNvSpPr txBox="1"/>
          <p:nvPr/>
        </p:nvSpPr>
        <p:spPr>
          <a:xfrm>
            <a:off x="182880" y="1210311"/>
            <a:ext cx="8558213" cy="2585323"/>
          </a:xfrm>
          <a:prstGeom prst="rect">
            <a:avLst/>
          </a:prstGeom>
          <a:noFill/>
        </p:spPr>
        <p:txBody>
          <a:bodyPr wrap="square" rtlCol="0">
            <a:spAutoFit/>
          </a:bodyPr>
          <a:lstStyle/>
          <a:p>
            <a:pPr algn="just"/>
            <a:r>
              <a:rPr lang="zh-CN" altLang="en-US" dirty="0">
                <a:solidFill>
                  <a:schemeClr val="bg2">
                    <a:lumMod val="25000"/>
                  </a:schemeClr>
                </a:solidFill>
                <a:latin typeface="Microsoft YaHei" panose="020B0503020204020204" charset="-122"/>
                <a:ea typeface="Microsoft YaHei" panose="020B0503020204020204" charset="-122"/>
              </a:rPr>
              <a:t>The evaluation criteria taking into account the Root Mean-Squared Error (RMSE).</a:t>
            </a:r>
          </a:p>
          <a:p>
            <a:pPr algn="just"/>
            <a:endParaRPr lang="zh-CN" altLang="en-US" dirty="0">
              <a:solidFill>
                <a:schemeClr val="bg2">
                  <a:lumMod val="25000"/>
                </a:schemeClr>
              </a:solidFill>
              <a:latin typeface="Microsoft YaHei" panose="020B0503020204020204" charset="-122"/>
              <a:ea typeface="Microsoft YaHei" panose="020B0503020204020204" charset="-122"/>
            </a:endParaRPr>
          </a:p>
          <a:p>
            <a:pPr algn="just"/>
            <a:r>
              <a:rPr lang="zh-CN" altLang="en-US" dirty="0">
                <a:solidFill>
                  <a:schemeClr val="bg2">
                    <a:lumMod val="25000"/>
                  </a:schemeClr>
                </a:solidFill>
                <a:latin typeface="Microsoft YaHei" panose="020B0503020204020204" charset="-122"/>
                <a:ea typeface="Microsoft YaHei" panose="020B0503020204020204" charset="-122"/>
              </a:rPr>
              <a:t>The approximation technique considered for defining the three parameters (p, q, and d) of the ARIMA model was Grid Search CV, which tests a wide set of parameter matching implementations and selects the best fit.</a:t>
            </a:r>
          </a:p>
          <a:p>
            <a:pPr algn="just"/>
            <a:endParaRPr lang="zh-CN" altLang="en-US" dirty="0">
              <a:solidFill>
                <a:schemeClr val="bg2">
                  <a:lumMod val="25000"/>
                </a:schemeClr>
              </a:solidFill>
              <a:latin typeface="Microsoft YaHei" panose="020B0503020204020204" charset="-122"/>
              <a:ea typeface="Microsoft YaHei" panose="020B0503020204020204" charset="-122"/>
            </a:endParaRPr>
          </a:p>
          <a:p>
            <a:pPr algn="just"/>
            <a:r>
              <a:rPr lang="zh-CN" altLang="en-US" dirty="0">
                <a:solidFill>
                  <a:schemeClr val="bg2">
                    <a:lumMod val="25000"/>
                  </a:schemeClr>
                </a:solidFill>
                <a:latin typeface="Microsoft YaHei" panose="020B0503020204020204" charset="-122"/>
                <a:ea typeface="Microsoft YaHei" panose="020B0503020204020204" charset="-122"/>
              </a:rPr>
              <a:t>The results were organized in the following sequence: Global, Brazil, United States, India, Japan, South Korea, Vietnam.</a:t>
            </a:r>
          </a:p>
        </p:txBody>
      </p:sp>
    </p:spTree>
    <p:extLst>
      <p:ext uri="{BB962C8B-B14F-4D97-AF65-F5344CB8AC3E}">
        <p14:creationId xmlns:p14="http://schemas.microsoft.com/office/powerpoint/2010/main" val="1133185986"/>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smtClean="0">
                <a:solidFill>
                  <a:srgbClr val="919DCB"/>
                </a:solidFill>
                <a:latin typeface="Microsoft YaHei" panose="020B0503020204020204" charset="-122"/>
                <a:ea typeface="Microsoft YaHei" panose="020B0503020204020204" charset="-122"/>
                <a:sym typeface="+mn-ea"/>
              </a:rPr>
              <a:t>Prediction </a:t>
            </a:r>
            <a:r>
              <a:rPr lang="zh-CN" altLang="en-US" sz="1625" spc="600" dirty="0">
                <a:solidFill>
                  <a:srgbClr val="919DCB"/>
                </a:solidFill>
                <a:latin typeface="Microsoft YaHei" panose="020B0503020204020204" charset="-122"/>
                <a:ea typeface="Microsoft YaHei" panose="020B0503020204020204" charset="-122"/>
                <a:sym typeface="+mn-ea"/>
              </a:rPr>
              <a:t>of ARIMA model</a:t>
            </a:r>
          </a:p>
        </p:txBody>
      </p:sp>
      <p:sp>
        <p:nvSpPr>
          <p:cNvPr id="45" name="TextBox 76"/>
          <p:cNvSpPr txBox="1"/>
          <p:nvPr/>
        </p:nvSpPr>
        <p:spPr>
          <a:xfrm>
            <a:off x="1720215" y="5121910"/>
            <a:ext cx="2175510" cy="369332"/>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Brazil</a:t>
            </a:r>
          </a:p>
        </p:txBody>
      </p:sp>
      <p:sp>
        <p:nvSpPr>
          <p:cNvPr id="3" name="TextBox 76"/>
          <p:cNvSpPr txBox="1"/>
          <p:nvPr/>
        </p:nvSpPr>
        <p:spPr>
          <a:xfrm>
            <a:off x="4801552" y="2066926"/>
            <a:ext cx="4030028" cy="1569660"/>
          </a:xfrm>
          <a:prstGeom prst="rect">
            <a:avLst/>
          </a:prstGeom>
          <a:noFill/>
        </p:spPr>
        <p:txBody>
          <a:bodyPr wrap="square" rtlCol="0">
            <a:spAutoFit/>
          </a:bodyPr>
          <a:lstStyle/>
          <a:p>
            <a:pPr algn="ctr"/>
            <a:r>
              <a:rPr lang="en-US" altLang="zh-CN" sz="1600" dirty="0">
                <a:solidFill>
                  <a:schemeClr val="bg2">
                    <a:lumMod val="25000"/>
                  </a:schemeClr>
                </a:solidFill>
                <a:latin typeface="Microsoft YaHei" panose="020B0503020204020204" charset="-122"/>
                <a:ea typeface="Microsoft YaHei" panose="020B0503020204020204" charset="-122"/>
              </a:rPr>
              <a:t>Prediction results of the ARIMA (p = 0, q = 1, d = 0) model for one sample of COVID-19 Infected cases time series globally. The blue line is the original data, while the red line is the prediction time series.</a:t>
            </a:r>
          </a:p>
        </p:txBody>
      </p:sp>
      <p:pic>
        <p:nvPicPr>
          <p:cNvPr id="48" name="Picture 48"/>
          <p:cNvPicPr>
            <a:picLocks noChangeAspect="1"/>
          </p:cNvPicPr>
          <p:nvPr/>
        </p:nvPicPr>
        <p:blipFill>
          <a:blip r:embed="rId4"/>
          <a:srcRect t="61271" r="14712"/>
          <a:stretch>
            <a:fillRect/>
          </a:stretch>
        </p:blipFill>
        <p:spPr>
          <a:xfrm>
            <a:off x="746523" y="1188720"/>
            <a:ext cx="4122053" cy="3818050"/>
          </a:xfrm>
          <a:prstGeom prst="rect">
            <a:avLst/>
          </a:prstGeom>
          <a:ln>
            <a:noFill/>
          </a:ln>
        </p:spPr>
      </p:pic>
    </p:spTree>
    <p:extLst>
      <p:ext uri="{BB962C8B-B14F-4D97-AF65-F5344CB8AC3E}">
        <p14:creationId xmlns:p14="http://schemas.microsoft.com/office/powerpoint/2010/main" val="3566383636"/>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smtClean="0">
                <a:solidFill>
                  <a:srgbClr val="919DCB"/>
                </a:solidFill>
                <a:latin typeface="Microsoft YaHei" panose="020B0503020204020204" charset="-122"/>
                <a:ea typeface="Microsoft YaHei" panose="020B0503020204020204" charset="-122"/>
                <a:sym typeface="+mn-ea"/>
              </a:rPr>
              <a:t>Prediction </a:t>
            </a:r>
            <a:r>
              <a:rPr lang="zh-CN" altLang="en-US" sz="1625" spc="600" dirty="0">
                <a:solidFill>
                  <a:srgbClr val="919DCB"/>
                </a:solidFill>
                <a:latin typeface="Microsoft YaHei" panose="020B0503020204020204" charset="-122"/>
                <a:ea typeface="Microsoft YaHei" panose="020B0503020204020204" charset="-122"/>
                <a:sym typeface="+mn-ea"/>
              </a:rPr>
              <a:t>of ARIMA </a:t>
            </a:r>
            <a:r>
              <a:rPr lang="zh-CN" altLang="en-US" sz="1625" spc="600" dirty="0" smtClean="0">
                <a:solidFill>
                  <a:srgbClr val="919DCB"/>
                </a:solidFill>
                <a:latin typeface="Microsoft YaHei" panose="020B0503020204020204" charset="-122"/>
                <a:ea typeface="Microsoft YaHei" panose="020B0503020204020204" charset="-122"/>
                <a:sym typeface="+mn-ea"/>
              </a:rPr>
              <a:t>model </a:t>
            </a:r>
            <a:r>
              <a:rPr lang="en-US" altLang="zh-CN" sz="1625" spc="600" dirty="0" smtClean="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5" name="TextBox 76"/>
          <p:cNvSpPr txBox="1"/>
          <p:nvPr/>
        </p:nvSpPr>
        <p:spPr>
          <a:xfrm>
            <a:off x="1720215" y="5121910"/>
            <a:ext cx="2175510" cy="369332"/>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Brazil</a:t>
            </a:r>
          </a:p>
        </p:txBody>
      </p:sp>
      <p:pic>
        <p:nvPicPr>
          <p:cNvPr id="59" name="Picture 59"/>
          <p:cNvPicPr>
            <a:picLocks noChangeAspect="1"/>
          </p:cNvPicPr>
          <p:nvPr/>
        </p:nvPicPr>
        <p:blipFill>
          <a:blip r:embed="rId4"/>
          <a:srcRect t="62663" r="16913" b="1057"/>
          <a:stretch>
            <a:fillRect/>
          </a:stretch>
        </p:blipFill>
        <p:spPr>
          <a:xfrm>
            <a:off x="579120" y="1260475"/>
            <a:ext cx="4222510" cy="3673906"/>
          </a:xfrm>
          <a:prstGeom prst="rect">
            <a:avLst/>
          </a:prstGeom>
          <a:ln>
            <a:noFill/>
          </a:ln>
        </p:spPr>
      </p:pic>
      <p:sp>
        <p:nvSpPr>
          <p:cNvPr id="3" name="TextBox 76"/>
          <p:cNvSpPr txBox="1"/>
          <p:nvPr/>
        </p:nvSpPr>
        <p:spPr>
          <a:xfrm>
            <a:off x="4801552" y="2066926"/>
            <a:ext cx="4030028" cy="1569660"/>
          </a:xfrm>
          <a:prstGeom prst="rect">
            <a:avLst/>
          </a:prstGeom>
          <a:noFill/>
        </p:spPr>
        <p:txBody>
          <a:bodyPr wrap="square" rtlCol="0">
            <a:spAutoFit/>
          </a:bodyPr>
          <a:lstStyle/>
          <a:p>
            <a:pPr algn="ctr"/>
            <a:r>
              <a:rPr lang="en-US" altLang="zh-CN" sz="1600" dirty="0">
                <a:solidFill>
                  <a:schemeClr val="bg2">
                    <a:lumMod val="25000"/>
                  </a:schemeClr>
                </a:solidFill>
                <a:latin typeface="Microsoft YaHei" panose="020B0503020204020204" charset="-122"/>
                <a:ea typeface="Microsoft YaHei" panose="020B0503020204020204" charset="-122"/>
              </a:rPr>
              <a:t>Prediction results of the ARIMA (p = 0, q = 1, d = 0) model for one sample of COVID-19 Infected cases time series from Brazil. The blue line is the original data, while the red line is the prediction time series.</a:t>
            </a:r>
          </a:p>
        </p:txBody>
      </p:sp>
    </p:spTree>
    <p:extLst>
      <p:ext uri="{BB962C8B-B14F-4D97-AF65-F5344CB8AC3E}">
        <p14:creationId xmlns:p14="http://schemas.microsoft.com/office/powerpoint/2010/main" val="612210276"/>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smtClean="0">
                <a:solidFill>
                  <a:srgbClr val="919DCB"/>
                </a:solidFill>
                <a:latin typeface="Microsoft YaHei" panose="020B0503020204020204" charset="-122"/>
                <a:ea typeface="Microsoft YaHei" panose="020B0503020204020204" charset="-122"/>
                <a:sym typeface="+mn-ea"/>
              </a:rPr>
              <a:t>Prediction </a:t>
            </a:r>
            <a:r>
              <a:rPr lang="zh-CN" altLang="en-US" sz="1625" spc="600" dirty="0">
                <a:solidFill>
                  <a:srgbClr val="919DCB"/>
                </a:solidFill>
                <a:latin typeface="Microsoft YaHei" panose="020B0503020204020204" charset="-122"/>
                <a:ea typeface="Microsoft YaHei" panose="020B0503020204020204" charset="-122"/>
                <a:sym typeface="+mn-ea"/>
              </a:rPr>
              <a:t>of ARIMA </a:t>
            </a:r>
            <a:r>
              <a:rPr lang="zh-CN" altLang="en-US" sz="1625" spc="600" dirty="0" smtClean="0">
                <a:solidFill>
                  <a:srgbClr val="919DCB"/>
                </a:solidFill>
                <a:latin typeface="Microsoft YaHei" panose="020B0503020204020204" charset="-122"/>
                <a:ea typeface="Microsoft YaHei" panose="020B0503020204020204" charset="-122"/>
                <a:sym typeface="+mn-ea"/>
              </a:rPr>
              <a:t>model </a:t>
            </a:r>
            <a:r>
              <a:rPr lang="en-US" altLang="zh-CN" sz="1625" spc="600" dirty="0" smtClean="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5" name="TextBox 76"/>
          <p:cNvSpPr txBox="1"/>
          <p:nvPr/>
        </p:nvSpPr>
        <p:spPr>
          <a:xfrm>
            <a:off x="1720215" y="5121910"/>
            <a:ext cx="2175510"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US</a:t>
            </a:r>
          </a:p>
        </p:txBody>
      </p:sp>
      <p:sp>
        <p:nvSpPr>
          <p:cNvPr id="3" name="TextBox 76"/>
          <p:cNvSpPr txBox="1"/>
          <p:nvPr/>
        </p:nvSpPr>
        <p:spPr>
          <a:xfrm>
            <a:off x="4801552" y="2066925"/>
            <a:ext cx="4030028" cy="1569660"/>
          </a:xfrm>
          <a:prstGeom prst="rect">
            <a:avLst/>
          </a:prstGeom>
          <a:noFill/>
        </p:spPr>
        <p:txBody>
          <a:bodyPr wrap="square" rtlCol="0">
            <a:spAutoFit/>
          </a:bodyPr>
          <a:lstStyle/>
          <a:p>
            <a:pPr algn="ctr"/>
            <a:r>
              <a:rPr lang="en-US" altLang="zh-CN" sz="1600" dirty="0">
                <a:solidFill>
                  <a:schemeClr val="bg2">
                    <a:lumMod val="25000"/>
                  </a:schemeClr>
                </a:solidFill>
                <a:latin typeface="Microsoft YaHei" panose="020B0503020204020204" charset="-122"/>
                <a:ea typeface="Microsoft YaHei" panose="020B0503020204020204" charset="-122"/>
              </a:rPr>
              <a:t>Prediction results of the ARIMA (p = 0, q = 1, d = 0) model for one sample of COVID-19 Infected cases time series from the United States. The blue line is the original data, while the red line is the prediction time series.</a:t>
            </a:r>
          </a:p>
        </p:txBody>
      </p:sp>
      <p:pic>
        <p:nvPicPr>
          <p:cNvPr id="60" name="Picture 60"/>
          <p:cNvPicPr>
            <a:picLocks noChangeAspect="1"/>
          </p:cNvPicPr>
          <p:nvPr/>
        </p:nvPicPr>
        <p:blipFill>
          <a:blip r:embed="rId4"/>
          <a:srcRect t="57065" r="6629"/>
          <a:stretch>
            <a:fillRect/>
          </a:stretch>
        </p:blipFill>
        <p:spPr>
          <a:xfrm>
            <a:off x="1056799" y="1858329"/>
            <a:ext cx="3502279" cy="3140781"/>
          </a:xfrm>
          <a:prstGeom prst="rect">
            <a:avLst/>
          </a:prstGeom>
          <a:ln>
            <a:noFill/>
          </a:ln>
        </p:spPr>
      </p:pic>
    </p:spTree>
    <p:extLst>
      <p:ext uri="{BB962C8B-B14F-4D97-AF65-F5344CB8AC3E}">
        <p14:creationId xmlns:p14="http://schemas.microsoft.com/office/powerpoint/2010/main" val="4075439583"/>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smtClean="0">
                <a:solidFill>
                  <a:srgbClr val="919DCB"/>
                </a:solidFill>
                <a:latin typeface="Microsoft YaHei" panose="020B0503020204020204" charset="-122"/>
                <a:ea typeface="Microsoft YaHei" panose="020B0503020204020204" charset="-122"/>
                <a:sym typeface="+mn-ea"/>
              </a:rPr>
              <a:t>Prediction </a:t>
            </a:r>
            <a:r>
              <a:rPr lang="zh-CN" altLang="en-US" sz="1625" spc="600" dirty="0">
                <a:solidFill>
                  <a:srgbClr val="919DCB"/>
                </a:solidFill>
                <a:latin typeface="Microsoft YaHei" panose="020B0503020204020204" charset="-122"/>
                <a:ea typeface="Microsoft YaHei" panose="020B0503020204020204" charset="-122"/>
                <a:sym typeface="+mn-ea"/>
              </a:rPr>
              <a:t>of ARIMA </a:t>
            </a:r>
            <a:r>
              <a:rPr lang="zh-CN" altLang="en-US" sz="1625" spc="600" dirty="0" smtClean="0">
                <a:solidFill>
                  <a:srgbClr val="919DCB"/>
                </a:solidFill>
                <a:latin typeface="Microsoft YaHei" panose="020B0503020204020204" charset="-122"/>
                <a:ea typeface="Microsoft YaHei" panose="020B0503020204020204" charset="-122"/>
                <a:sym typeface="+mn-ea"/>
              </a:rPr>
              <a:t>model </a:t>
            </a:r>
            <a:r>
              <a:rPr lang="en-US" altLang="zh-CN" sz="1625" spc="600" dirty="0" smtClean="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5" name="TextBox 76"/>
          <p:cNvSpPr txBox="1"/>
          <p:nvPr/>
        </p:nvSpPr>
        <p:spPr>
          <a:xfrm>
            <a:off x="1720215" y="5121910"/>
            <a:ext cx="2175510"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India</a:t>
            </a:r>
          </a:p>
        </p:txBody>
      </p:sp>
      <p:sp>
        <p:nvSpPr>
          <p:cNvPr id="3" name="TextBox 76"/>
          <p:cNvSpPr txBox="1"/>
          <p:nvPr/>
        </p:nvSpPr>
        <p:spPr>
          <a:xfrm>
            <a:off x="4801552" y="2066926"/>
            <a:ext cx="4030028" cy="1569660"/>
          </a:xfrm>
          <a:prstGeom prst="rect">
            <a:avLst/>
          </a:prstGeom>
          <a:noFill/>
        </p:spPr>
        <p:txBody>
          <a:bodyPr wrap="square" rtlCol="0">
            <a:spAutoFit/>
          </a:bodyPr>
          <a:lstStyle/>
          <a:p>
            <a:pPr algn="ctr"/>
            <a:r>
              <a:rPr lang="en-US" altLang="zh-CN" sz="1600" dirty="0">
                <a:solidFill>
                  <a:schemeClr val="bg2">
                    <a:lumMod val="25000"/>
                  </a:schemeClr>
                </a:solidFill>
                <a:latin typeface="Microsoft YaHei" panose="020B0503020204020204" charset="-122"/>
                <a:ea typeface="Microsoft YaHei" panose="020B0503020204020204" charset="-122"/>
              </a:rPr>
              <a:t>Prediction results of the ARIMA (p = 1, q = 2, d = 0) model for one sample of COVID-19 Infected cases time series from India. The blue line is the original data, while the red line is the prediction time series.</a:t>
            </a:r>
          </a:p>
        </p:txBody>
      </p:sp>
      <p:pic>
        <p:nvPicPr>
          <p:cNvPr id="61" name="Picture 61"/>
          <p:cNvPicPr>
            <a:picLocks noChangeAspect="1"/>
          </p:cNvPicPr>
          <p:nvPr/>
        </p:nvPicPr>
        <p:blipFill>
          <a:blip r:embed="rId4"/>
          <a:srcRect l="1432" t="55827" r="2941" b="921"/>
          <a:stretch>
            <a:fillRect/>
          </a:stretch>
        </p:blipFill>
        <p:spPr>
          <a:xfrm>
            <a:off x="1101567" y="1736408"/>
            <a:ext cx="3412391" cy="3102174"/>
          </a:xfrm>
          <a:prstGeom prst="rect">
            <a:avLst/>
          </a:prstGeom>
          <a:ln>
            <a:noFill/>
          </a:ln>
        </p:spPr>
      </p:pic>
    </p:spTree>
    <p:extLst>
      <p:ext uri="{BB962C8B-B14F-4D97-AF65-F5344CB8AC3E}">
        <p14:creationId xmlns:p14="http://schemas.microsoft.com/office/powerpoint/2010/main" val="1475142781"/>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8213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Concept </a:t>
            </a:r>
            <a:r>
              <a:rPr lang="en-US" altLang="zh-CN" sz="1400" spc="684" dirty="0" smtClean="0">
                <a:solidFill>
                  <a:srgbClr val="919DCB"/>
                </a:solidFill>
                <a:latin typeface="微软雅黑" panose="020B0503020204020204" charset="-122"/>
                <a:ea typeface="微软雅黑" panose="020B0503020204020204" charset="-122"/>
              </a:rPr>
              <a:t>of a disease (cont.)</a:t>
            </a:r>
            <a:endParaRPr lang="zh-CN" altLang="en-US" sz="1400" spc="684" dirty="0">
              <a:solidFill>
                <a:srgbClr val="919DCB"/>
              </a:solidFill>
              <a:latin typeface="微软雅黑" panose="020B0503020204020204" charset="-122"/>
              <a:ea typeface="微软雅黑" panose="020B0503020204020204" charset="-122"/>
            </a:endParaRPr>
          </a:p>
        </p:txBody>
      </p:sp>
      <p:sp>
        <p:nvSpPr>
          <p:cNvPr id="33" name="TextBox 32"/>
          <p:cNvSpPr txBox="1"/>
          <p:nvPr/>
        </p:nvSpPr>
        <p:spPr>
          <a:xfrm>
            <a:off x="1600200" y="914400"/>
            <a:ext cx="5577839" cy="369332"/>
          </a:xfrm>
          <a:prstGeom prst="rect">
            <a:avLst/>
          </a:prstGeom>
          <a:noFill/>
        </p:spPr>
        <p:txBody>
          <a:bodyPr wrap="square" rtlCol="0">
            <a:spAutoFit/>
          </a:bodyPr>
          <a:lstStyle/>
          <a:p>
            <a:r>
              <a:rPr lang="en-US" b="1" i="1" dirty="0"/>
              <a:t>Infectious disease</a:t>
            </a:r>
            <a:r>
              <a:rPr lang="en-US" dirty="0"/>
              <a:t> can affect a healthy person in two ways</a:t>
            </a:r>
            <a:endParaRPr lang="en-US" dirty="0">
              <a:latin typeface="+mj-lt"/>
            </a:endParaRPr>
          </a:p>
        </p:txBody>
      </p:sp>
      <p:grpSp>
        <p:nvGrpSpPr>
          <p:cNvPr id="24" name="组合 5"/>
          <p:cNvGrpSpPr/>
          <p:nvPr/>
        </p:nvGrpSpPr>
        <p:grpSpPr>
          <a:xfrm>
            <a:off x="998147" y="1526137"/>
            <a:ext cx="6763432" cy="810741"/>
            <a:chOff x="2767" y="3235"/>
            <a:chExt cx="13750" cy="3392"/>
          </a:xfrm>
        </p:grpSpPr>
        <p:sp>
          <p:nvSpPr>
            <p:cNvPr id="27" name="矩形 4"/>
            <p:cNvSpPr/>
            <p:nvPr/>
          </p:nvSpPr>
          <p:spPr>
            <a:xfrm>
              <a:off x="2767" y="3235"/>
              <a:ext cx="5407" cy="3386"/>
            </a:xfrm>
            <a:prstGeom prst="rect">
              <a:avLst/>
            </a:prstGeom>
            <a:solidFill>
              <a:srgbClr val="919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Direct transmission</a:t>
              </a:r>
              <a:endParaRPr lang="zh-CN" altLang="en-US" dirty="0"/>
            </a:p>
          </p:txBody>
        </p:sp>
        <p:sp>
          <p:nvSpPr>
            <p:cNvPr id="26" name="矩形 3"/>
            <p:cNvSpPr/>
            <p:nvPr/>
          </p:nvSpPr>
          <p:spPr>
            <a:xfrm>
              <a:off x="10962" y="3241"/>
              <a:ext cx="5555" cy="3386"/>
            </a:xfrm>
            <a:prstGeom prst="rect">
              <a:avLst/>
            </a:prstGeom>
            <a:solidFill>
              <a:srgbClr val="919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Rectangle 2"/>
          <p:cNvSpPr/>
          <p:nvPr/>
        </p:nvSpPr>
        <p:spPr>
          <a:xfrm>
            <a:off x="5324270" y="1746124"/>
            <a:ext cx="2142190" cy="369332"/>
          </a:xfrm>
          <a:prstGeom prst="rect">
            <a:avLst/>
          </a:prstGeom>
        </p:spPr>
        <p:txBody>
          <a:bodyPr wrap="none">
            <a:spAutoFit/>
          </a:bodyPr>
          <a:lstStyle/>
          <a:p>
            <a:pPr lvl="0" algn="ctr"/>
            <a:r>
              <a:rPr lang="en-US" altLang="zh-CN" dirty="0">
                <a:solidFill>
                  <a:prstClr val="white"/>
                </a:solidFill>
              </a:rPr>
              <a:t>I</a:t>
            </a:r>
            <a:r>
              <a:rPr lang="en-US" altLang="zh-CN" dirty="0" smtClean="0">
                <a:solidFill>
                  <a:prstClr val="white"/>
                </a:solidFill>
              </a:rPr>
              <a:t>ndirect </a:t>
            </a:r>
            <a:r>
              <a:rPr lang="en-US" altLang="zh-CN" dirty="0">
                <a:solidFill>
                  <a:prstClr val="white"/>
                </a:solidFill>
              </a:rPr>
              <a:t>transmission</a:t>
            </a:r>
            <a:endParaRPr lang="zh-CN" altLang="en-US" dirty="0">
              <a:solidFill>
                <a:prstClr val="white"/>
              </a:solidFill>
            </a:endParaRPr>
          </a:p>
        </p:txBody>
      </p:sp>
      <p:pic>
        <p:nvPicPr>
          <p:cNvPr id="2050" name="Picture 2" descr="Image Library | CDC Online Newsroom | CDC"/>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96608" y="3021640"/>
            <a:ext cx="666750" cy="37433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stCxn id="2050" idx="3"/>
            <a:endCxn id="2051" idx="1"/>
          </p:cNvCxnSpPr>
          <p:nvPr/>
        </p:nvCxnSpPr>
        <p:spPr>
          <a:xfrm>
            <a:off x="1663358" y="3208807"/>
            <a:ext cx="153704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0400" y="2780122"/>
            <a:ext cx="455835" cy="857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descr="Image Library | CDC Online Newsroom | CDC"/>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029152" y="3021639"/>
            <a:ext cx="666750" cy="37433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6456" y="2780121"/>
            <a:ext cx="455835" cy="857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172200" y="2993361"/>
            <a:ext cx="609600" cy="430887"/>
          </a:xfrm>
          <a:prstGeom prst="rect">
            <a:avLst/>
          </a:prstGeom>
          <a:noFill/>
        </p:spPr>
        <p:txBody>
          <a:bodyPr wrap="square" rtlCol="0">
            <a:spAutoFit/>
          </a:bodyPr>
          <a:lstStyle/>
          <a:p>
            <a:pPr algn="ctr"/>
            <a:r>
              <a:rPr lang="en-US" sz="1100" dirty="0" smtClean="0"/>
              <a:t>Middle agent</a:t>
            </a:r>
            <a:endParaRPr lang="en-US" sz="1100" dirty="0"/>
          </a:p>
        </p:txBody>
      </p:sp>
      <p:cxnSp>
        <p:nvCxnSpPr>
          <p:cNvPr id="14" name="Straight Arrow Connector 13"/>
          <p:cNvCxnSpPr>
            <a:stCxn id="40" idx="3"/>
            <a:endCxn id="9" idx="1"/>
          </p:cNvCxnSpPr>
          <p:nvPr/>
        </p:nvCxnSpPr>
        <p:spPr>
          <a:xfrm flipV="1">
            <a:off x="5695902" y="3208805"/>
            <a:ext cx="476298"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3"/>
            <a:endCxn id="42" idx="1"/>
          </p:cNvCxnSpPr>
          <p:nvPr/>
        </p:nvCxnSpPr>
        <p:spPr>
          <a:xfrm>
            <a:off x="6781800" y="3208805"/>
            <a:ext cx="52465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79292" y="3972148"/>
            <a:ext cx="3802453" cy="2308324"/>
          </a:xfrm>
          <a:prstGeom prst="rect">
            <a:avLst/>
          </a:prstGeom>
          <a:noFill/>
        </p:spPr>
        <p:txBody>
          <a:bodyPr wrap="square" rtlCol="0">
            <a:spAutoFit/>
          </a:bodyPr>
          <a:lstStyle/>
          <a:p>
            <a:pPr algn="ctr">
              <a:lnSpc>
                <a:spcPct val="150000"/>
              </a:lnSpc>
            </a:pPr>
            <a:r>
              <a:rPr lang="en-US" sz="2400" dirty="0" smtClean="0"/>
              <a:t>Contact with the infected</a:t>
            </a:r>
          </a:p>
          <a:p>
            <a:pPr algn="ctr">
              <a:lnSpc>
                <a:spcPct val="150000"/>
              </a:lnSpc>
            </a:pPr>
            <a:r>
              <a:rPr lang="en-US" sz="2400" dirty="0" smtClean="0"/>
              <a:t>Droplet infection</a:t>
            </a:r>
          </a:p>
          <a:p>
            <a:pPr algn="ctr">
              <a:lnSpc>
                <a:spcPct val="150000"/>
              </a:lnSpc>
            </a:pPr>
            <a:r>
              <a:rPr lang="en-US" sz="2400" dirty="0" smtClean="0"/>
              <a:t>Contact with the soil</a:t>
            </a:r>
          </a:p>
          <a:p>
            <a:pPr algn="ctr">
              <a:lnSpc>
                <a:spcPct val="150000"/>
              </a:lnSpc>
            </a:pPr>
            <a:r>
              <a:rPr lang="en-US" sz="2400" dirty="0" smtClean="0"/>
              <a:t>Animal bites</a:t>
            </a:r>
            <a:endParaRPr lang="en-US" sz="2400" dirty="0"/>
          </a:p>
        </p:txBody>
      </p:sp>
      <p:sp>
        <p:nvSpPr>
          <p:cNvPr id="67" name="TextBox 66"/>
          <p:cNvSpPr txBox="1"/>
          <p:nvPr/>
        </p:nvSpPr>
        <p:spPr>
          <a:xfrm>
            <a:off x="5065551" y="3972148"/>
            <a:ext cx="2659627" cy="1754326"/>
          </a:xfrm>
          <a:prstGeom prst="rect">
            <a:avLst/>
          </a:prstGeom>
          <a:noFill/>
        </p:spPr>
        <p:txBody>
          <a:bodyPr wrap="square" rtlCol="0">
            <a:spAutoFit/>
          </a:bodyPr>
          <a:lstStyle/>
          <a:p>
            <a:pPr algn="ctr">
              <a:lnSpc>
                <a:spcPct val="150000"/>
              </a:lnSpc>
            </a:pPr>
            <a:r>
              <a:rPr lang="en-US" sz="2400" dirty="0"/>
              <a:t>V</a:t>
            </a:r>
            <a:r>
              <a:rPr lang="en-US" sz="2400" dirty="0" smtClean="0"/>
              <a:t>ehicle-borne </a:t>
            </a:r>
          </a:p>
          <a:p>
            <a:pPr algn="ctr">
              <a:lnSpc>
                <a:spcPct val="150000"/>
              </a:lnSpc>
            </a:pPr>
            <a:r>
              <a:rPr lang="en-US" sz="2400" dirty="0" smtClean="0"/>
              <a:t>Air-borne</a:t>
            </a:r>
          </a:p>
          <a:p>
            <a:pPr algn="ctr">
              <a:lnSpc>
                <a:spcPct val="150000"/>
              </a:lnSpc>
            </a:pPr>
            <a:r>
              <a:rPr lang="en-US" sz="2400" dirty="0"/>
              <a:t>F</a:t>
            </a:r>
            <a:r>
              <a:rPr lang="en-US" sz="2400" dirty="0" smtClean="0"/>
              <a:t>omite-borne</a:t>
            </a:r>
            <a:endParaRPr lang="en-US" sz="2400" dirty="0"/>
          </a:p>
        </p:txBody>
      </p:sp>
    </p:spTree>
    <p:extLst>
      <p:ext uri="{BB962C8B-B14F-4D97-AF65-F5344CB8AC3E}">
        <p14:creationId xmlns:p14="http://schemas.microsoft.com/office/powerpoint/2010/main" val="2613013012"/>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smtClean="0">
                <a:solidFill>
                  <a:srgbClr val="919DCB"/>
                </a:solidFill>
                <a:latin typeface="Microsoft YaHei" panose="020B0503020204020204" charset="-122"/>
                <a:ea typeface="Microsoft YaHei" panose="020B0503020204020204" charset="-122"/>
                <a:sym typeface="+mn-ea"/>
              </a:rPr>
              <a:t>Prediction </a:t>
            </a:r>
            <a:r>
              <a:rPr lang="zh-CN" altLang="en-US" sz="1625" spc="600" dirty="0">
                <a:solidFill>
                  <a:srgbClr val="919DCB"/>
                </a:solidFill>
                <a:latin typeface="Microsoft YaHei" panose="020B0503020204020204" charset="-122"/>
                <a:ea typeface="Microsoft YaHei" panose="020B0503020204020204" charset="-122"/>
                <a:sym typeface="+mn-ea"/>
              </a:rPr>
              <a:t>of ARIMA </a:t>
            </a:r>
            <a:r>
              <a:rPr lang="zh-CN" altLang="en-US" sz="1625" spc="600" dirty="0" smtClean="0">
                <a:solidFill>
                  <a:srgbClr val="919DCB"/>
                </a:solidFill>
                <a:latin typeface="Microsoft YaHei" panose="020B0503020204020204" charset="-122"/>
                <a:ea typeface="Microsoft YaHei" panose="020B0503020204020204" charset="-122"/>
                <a:sym typeface="+mn-ea"/>
              </a:rPr>
              <a:t>model </a:t>
            </a:r>
            <a:r>
              <a:rPr lang="en-US" altLang="zh-CN" sz="1625" spc="600" dirty="0" smtClean="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5" name="TextBox 76"/>
          <p:cNvSpPr txBox="1"/>
          <p:nvPr/>
        </p:nvSpPr>
        <p:spPr>
          <a:xfrm>
            <a:off x="1720215" y="5121910"/>
            <a:ext cx="2175510"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Japan</a:t>
            </a:r>
          </a:p>
        </p:txBody>
      </p:sp>
      <p:sp>
        <p:nvSpPr>
          <p:cNvPr id="3" name="TextBox 76"/>
          <p:cNvSpPr txBox="1"/>
          <p:nvPr/>
        </p:nvSpPr>
        <p:spPr>
          <a:xfrm>
            <a:off x="4801552" y="2066926"/>
            <a:ext cx="4030028" cy="1569660"/>
          </a:xfrm>
          <a:prstGeom prst="rect">
            <a:avLst/>
          </a:prstGeom>
          <a:noFill/>
        </p:spPr>
        <p:txBody>
          <a:bodyPr wrap="square" rtlCol="0">
            <a:spAutoFit/>
          </a:bodyPr>
          <a:lstStyle/>
          <a:p>
            <a:pPr algn="ctr"/>
            <a:r>
              <a:rPr lang="en-US" altLang="zh-CN" sz="1600" dirty="0">
                <a:solidFill>
                  <a:schemeClr val="bg2">
                    <a:lumMod val="25000"/>
                  </a:schemeClr>
                </a:solidFill>
                <a:latin typeface="Microsoft YaHei" panose="020B0503020204020204" charset="-122"/>
                <a:ea typeface="Microsoft YaHei" panose="020B0503020204020204" charset="-122"/>
              </a:rPr>
              <a:t>Prediction results of the ARIMA (p = 0, q = 2, d = 1) model for one sample of COVID-19 Infected cases time series from Japan. The blue line is the original data, while the red line is the prediction time series.</a:t>
            </a:r>
          </a:p>
        </p:txBody>
      </p:sp>
      <p:pic>
        <p:nvPicPr>
          <p:cNvPr id="2" name="Picture 62"/>
          <p:cNvPicPr>
            <a:picLocks noChangeAspect="1"/>
          </p:cNvPicPr>
          <p:nvPr/>
        </p:nvPicPr>
        <p:blipFill>
          <a:blip r:embed="rId4"/>
          <a:srcRect l="1384" t="50936" r="5432" b="1497"/>
          <a:stretch>
            <a:fillRect/>
          </a:stretch>
        </p:blipFill>
        <p:spPr>
          <a:xfrm>
            <a:off x="1085137" y="1937386"/>
            <a:ext cx="3445088" cy="2983503"/>
          </a:xfrm>
          <a:prstGeom prst="rect">
            <a:avLst/>
          </a:prstGeom>
          <a:ln>
            <a:noFill/>
          </a:ln>
        </p:spPr>
      </p:pic>
    </p:spTree>
    <p:extLst>
      <p:ext uri="{BB962C8B-B14F-4D97-AF65-F5344CB8AC3E}">
        <p14:creationId xmlns:p14="http://schemas.microsoft.com/office/powerpoint/2010/main" val="3565818750"/>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smtClean="0">
                <a:solidFill>
                  <a:srgbClr val="919DCB"/>
                </a:solidFill>
                <a:latin typeface="Microsoft YaHei" panose="020B0503020204020204" charset="-122"/>
                <a:ea typeface="Microsoft YaHei" panose="020B0503020204020204" charset="-122"/>
                <a:sym typeface="+mn-ea"/>
              </a:rPr>
              <a:t>Prediction </a:t>
            </a:r>
            <a:r>
              <a:rPr lang="zh-CN" altLang="en-US" sz="1625" spc="600" dirty="0">
                <a:solidFill>
                  <a:srgbClr val="919DCB"/>
                </a:solidFill>
                <a:latin typeface="Microsoft YaHei" panose="020B0503020204020204" charset="-122"/>
                <a:ea typeface="Microsoft YaHei" panose="020B0503020204020204" charset="-122"/>
                <a:sym typeface="+mn-ea"/>
              </a:rPr>
              <a:t>of ARIMA </a:t>
            </a:r>
            <a:r>
              <a:rPr lang="zh-CN" altLang="en-US" sz="1625" spc="600" dirty="0" smtClean="0">
                <a:solidFill>
                  <a:srgbClr val="919DCB"/>
                </a:solidFill>
                <a:latin typeface="Microsoft YaHei" panose="020B0503020204020204" charset="-122"/>
                <a:ea typeface="Microsoft YaHei" panose="020B0503020204020204" charset="-122"/>
                <a:sym typeface="+mn-ea"/>
              </a:rPr>
              <a:t>model </a:t>
            </a:r>
            <a:r>
              <a:rPr lang="en-US" altLang="zh-CN" sz="1625" spc="600" dirty="0" smtClean="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5" name="TextBox 76"/>
          <p:cNvSpPr txBox="1"/>
          <p:nvPr/>
        </p:nvSpPr>
        <p:spPr>
          <a:xfrm>
            <a:off x="1720215" y="5121910"/>
            <a:ext cx="2175510"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South Korea</a:t>
            </a:r>
          </a:p>
        </p:txBody>
      </p:sp>
      <p:sp>
        <p:nvSpPr>
          <p:cNvPr id="3" name="TextBox 76"/>
          <p:cNvSpPr txBox="1"/>
          <p:nvPr/>
        </p:nvSpPr>
        <p:spPr>
          <a:xfrm>
            <a:off x="4801552" y="2066925"/>
            <a:ext cx="4030028" cy="1569660"/>
          </a:xfrm>
          <a:prstGeom prst="rect">
            <a:avLst/>
          </a:prstGeom>
          <a:noFill/>
        </p:spPr>
        <p:txBody>
          <a:bodyPr wrap="square" rtlCol="0">
            <a:spAutoFit/>
          </a:bodyPr>
          <a:lstStyle/>
          <a:p>
            <a:pPr algn="ctr"/>
            <a:r>
              <a:rPr lang="en-US" altLang="zh-CN" sz="1600" dirty="0">
                <a:solidFill>
                  <a:schemeClr val="bg2">
                    <a:lumMod val="25000"/>
                  </a:schemeClr>
                </a:solidFill>
                <a:latin typeface="Microsoft YaHei" panose="020B0503020204020204" charset="-122"/>
                <a:ea typeface="Microsoft YaHei" panose="020B0503020204020204" charset="-122"/>
              </a:rPr>
              <a:t>Prediction results of the ARIMA (p = 1, q = 1, d = 1) model for one sample of COVID-19 Infected cases time series from South Korea. The blue line is the original data, while the red line is the prediction time series.</a:t>
            </a:r>
          </a:p>
        </p:txBody>
      </p:sp>
      <p:pic>
        <p:nvPicPr>
          <p:cNvPr id="63" name="Picture 63"/>
          <p:cNvPicPr>
            <a:picLocks noChangeAspect="1"/>
          </p:cNvPicPr>
          <p:nvPr/>
        </p:nvPicPr>
        <p:blipFill>
          <a:blip r:embed="rId4"/>
          <a:srcRect l="1207" t="61742" r="6588" b="2896"/>
          <a:stretch>
            <a:fillRect/>
          </a:stretch>
        </p:blipFill>
        <p:spPr>
          <a:xfrm>
            <a:off x="1103233" y="1933259"/>
            <a:ext cx="3418103" cy="2990989"/>
          </a:xfrm>
          <a:prstGeom prst="rect">
            <a:avLst/>
          </a:prstGeom>
          <a:ln>
            <a:noFill/>
          </a:ln>
        </p:spPr>
      </p:pic>
    </p:spTree>
    <p:extLst>
      <p:ext uri="{BB962C8B-B14F-4D97-AF65-F5344CB8AC3E}">
        <p14:creationId xmlns:p14="http://schemas.microsoft.com/office/powerpoint/2010/main" val="2140073747"/>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smtClean="0">
                <a:solidFill>
                  <a:srgbClr val="919DCB"/>
                </a:solidFill>
                <a:latin typeface="Microsoft YaHei" panose="020B0503020204020204" charset="-122"/>
                <a:ea typeface="Microsoft YaHei" panose="020B0503020204020204" charset="-122"/>
                <a:sym typeface="+mn-ea"/>
              </a:rPr>
              <a:t>Prediction </a:t>
            </a:r>
            <a:r>
              <a:rPr lang="zh-CN" altLang="en-US" sz="1625" spc="600" dirty="0">
                <a:solidFill>
                  <a:srgbClr val="919DCB"/>
                </a:solidFill>
                <a:latin typeface="Microsoft YaHei" panose="020B0503020204020204" charset="-122"/>
                <a:ea typeface="Microsoft YaHei" panose="020B0503020204020204" charset="-122"/>
                <a:sym typeface="+mn-ea"/>
              </a:rPr>
              <a:t>of ARIMA </a:t>
            </a:r>
            <a:r>
              <a:rPr lang="zh-CN" altLang="en-US" sz="1625" spc="600" dirty="0" smtClean="0">
                <a:solidFill>
                  <a:srgbClr val="919DCB"/>
                </a:solidFill>
                <a:latin typeface="Microsoft YaHei" panose="020B0503020204020204" charset="-122"/>
                <a:ea typeface="Microsoft YaHei" panose="020B0503020204020204" charset="-122"/>
                <a:sym typeface="+mn-ea"/>
              </a:rPr>
              <a:t>model </a:t>
            </a:r>
            <a:r>
              <a:rPr lang="en-US" altLang="zh-CN" sz="1625" spc="600" dirty="0" smtClean="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5" name="TextBox 76"/>
          <p:cNvSpPr txBox="1"/>
          <p:nvPr/>
        </p:nvSpPr>
        <p:spPr>
          <a:xfrm>
            <a:off x="1720215" y="5121910"/>
            <a:ext cx="2175510"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Vietnam</a:t>
            </a:r>
          </a:p>
        </p:txBody>
      </p:sp>
      <p:sp>
        <p:nvSpPr>
          <p:cNvPr id="3" name="TextBox 76"/>
          <p:cNvSpPr txBox="1"/>
          <p:nvPr/>
        </p:nvSpPr>
        <p:spPr>
          <a:xfrm>
            <a:off x="4801552" y="2066926"/>
            <a:ext cx="4030028" cy="1569660"/>
          </a:xfrm>
          <a:prstGeom prst="rect">
            <a:avLst/>
          </a:prstGeom>
          <a:noFill/>
        </p:spPr>
        <p:txBody>
          <a:bodyPr wrap="square" rtlCol="0">
            <a:spAutoFit/>
          </a:bodyPr>
          <a:lstStyle/>
          <a:p>
            <a:pPr algn="ctr"/>
            <a:r>
              <a:rPr lang="en-US" altLang="zh-CN" sz="1600" dirty="0">
                <a:solidFill>
                  <a:schemeClr val="bg2">
                    <a:lumMod val="25000"/>
                  </a:schemeClr>
                </a:solidFill>
                <a:latin typeface="Microsoft YaHei" panose="020B0503020204020204" charset="-122"/>
                <a:ea typeface="Microsoft YaHei" panose="020B0503020204020204" charset="-122"/>
              </a:rPr>
              <a:t>Prediction results of the ARIMA (p = 3, q = 2, d = 0) model for one sample of COVID-19 Infected cases time series from Vietnam. The blue line is the original data, while the red line is the prediction time series.</a:t>
            </a:r>
          </a:p>
        </p:txBody>
      </p:sp>
      <p:pic>
        <p:nvPicPr>
          <p:cNvPr id="64" name="Picture 64"/>
          <p:cNvPicPr>
            <a:picLocks noChangeAspect="1"/>
          </p:cNvPicPr>
          <p:nvPr/>
        </p:nvPicPr>
        <p:blipFill>
          <a:blip r:embed="rId4"/>
          <a:srcRect l="1971" t="58560" r="2076" b="996"/>
          <a:stretch>
            <a:fillRect/>
          </a:stretch>
        </p:blipFill>
        <p:spPr>
          <a:xfrm>
            <a:off x="1096328" y="1975168"/>
            <a:ext cx="3423232" cy="2906554"/>
          </a:xfrm>
          <a:prstGeom prst="rect">
            <a:avLst/>
          </a:prstGeom>
          <a:ln>
            <a:noFill/>
          </a:ln>
        </p:spPr>
      </p:pic>
    </p:spTree>
    <p:extLst>
      <p:ext uri="{BB962C8B-B14F-4D97-AF65-F5344CB8AC3E}">
        <p14:creationId xmlns:p14="http://schemas.microsoft.com/office/powerpoint/2010/main" val="3991713244"/>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4" y="-58704"/>
            <a:ext cx="9289789" cy="6973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438969" y="1668418"/>
            <a:ext cx="8266061" cy="35271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4" name="椭圆 3"/>
          <p:cNvSpPr/>
          <p:nvPr/>
        </p:nvSpPr>
        <p:spPr>
          <a:xfrm>
            <a:off x="438969" y="2351261"/>
            <a:ext cx="1613787" cy="2161458"/>
          </a:xfrm>
          <a:prstGeom prst="ellipse">
            <a:avLst/>
          </a:prstGeom>
          <a:solidFill>
            <a:srgbClr val="919DCB"/>
          </a:solidFill>
          <a:ln>
            <a:solidFill>
              <a:srgbClr val="919DCB"/>
            </a:solid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r>
              <a:rPr lang="en-US" altLang="zh-CN" sz="6200" dirty="0" smtClean="0"/>
              <a:t>05</a:t>
            </a:r>
            <a:endParaRPr lang="zh-CN" altLang="en-US" sz="6200" dirty="0"/>
          </a:p>
        </p:txBody>
      </p:sp>
      <p:sp>
        <p:nvSpPr>
          <p:cNvPr id="5" name="文本框 24"/>
          <p:cNvSpPr txBox="1"/>
          <p:nvPr/>
        </p:nvSpPr>
        <p:spPr>
          <a:xfrm>
            <a:off x="2052756" y="3067531"/>
            <a:ext cx="6628061" cy="720777"/>
          </a:xfrm>
          <a:prstGeom prst="rect">
            <a:avLst/>
          </a:prstGeom>
          <a:noFill/>
        </p:spPr>
        <p:txBody>
          <a:bodyPr wrap="square" lIns="104205" tIns="52103" rIns="104205" bIns="52103" rtlCol="0">
            <a:spAutoFit/>
          </a:bodyPr>
          <a:lstStyle/>
          <a:p>
            <a:pPr algn="ctr"/>
            <a:r>
              <a:rPr lang="en-US" altLang="zh-CN" sz="4000" b="1" spc="684" dirty="0">
                <a:solidFill>
                  <a:srgbClr val="919DCB"/>
                </a:solidFill>
                <a:latin typeface="微软雅黑" panose="020B0503020204020204" charset="-122"/>
                <a:ea typeface="微软雅黑" panose="020B0503020204020204" charset="-122"/>
              </a:rPr>
              <a:t>Conclusion</a:t>
            </a:r>
            <a:endParaRPr lang="zh-CN" altLang="en-US" sz="4000" b="1" spc="684" dirty="0">
              <a:solidFill>
                <a:srgbClr val="919DCB"/>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289366253"/>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en-US" sz="1625" spc="600" dirty="0">
                <a:solidFill>
                  <a:srgbClr val="919DCB"/>
                </a:solidFill>
                <a:latin typeface="Microsoft YaHei" panose="020B0503020204020204" charset="-122"/>
                <a:ea typeface="Microsoft YaHei" panose="020B0503020204020204" charset="-122"/>
              </a:rPr>
              <a:t>Conclusion</a:t>
            </a:r>
            <a:endParaRPr lang="en-US" sz="1625" spc="600" dirty="0">
              <a:solidFill>
                <a:srgbClr val="919DCB"/>
              </a:solidFill>
              <a:latin typeface="Microsoft YaHei" panose="020B0503020204020204" charset="-122"/>
              <a:ea typeface="Microsoft YaHei" panose="020B0503020204020204" charset="-122"/>
              <a:sym typeface="+mn-ea"/>
            </a:endParaRPr>
          </a:p>
        </p:txBody>
      </p:sp>
      <p:sp>
        <p:nvSpPr>
          <p:cNvPr id="45" name="TextBox 76"/>
          <p:cNvSpPr txBox="1"/>
          <p:nvPr/>
        </p:nvSpPr>
        <p:spPr>
          <a:xfrm>
            <a:off x="1059348" y="1380844"/>
            <a:ext cx="6888230" cy="3970318"/>
          </a:xfrm>
          <a:prstGeom prst="rect">
            <a:avLst/>
          </a:prstGeom>
          <a:noFill/>
        </p:spPr>
        <p:txBody>
          <a:bodyPr wrap="square" rtlCol="0">
            <a:spAutoFit/>
          </a:bodyPr>
          <a:lstStyle/>
          <a:p>
            <a:pPr algn="ctr"/>
            <a:r>
              <a:rPr lang="zh-CN" altLang="en-US" sz="2800" dirty="0">
                <a:solidFill>
                  <a:schemeClr val="bg2">
                    <a:lumMod val="25000"/>
                  </a:schemeClr>
                </a:solidFill>
                <a:latin typeface="Microsoft YaHei" panose="020B0503020204020204" charset="-122"/>
                <a:ea typeface="Microsoft YaHei" panose="020B0503020204020204" charset="-122"/>
              </a:rPr>
              <a:t>The objective of this study is to provide some insights about the COVID-19 pandemic from data analytics perspective in a didactical and simple way. Predicted results should not be considered in any way an affirmation of what will happen in the future. Observations obtained from data exploration are personal opinions.</a:t>
            </a:r>
          </a:p>
        </p:txBody>
      </p:sp>
    </p:spTree>
    <p:extLst>
      <p:ext uri="{BB962C8B-B14F-4D97-AF65-F5344CB8AC3E}">
        <p14:creationId xmlns:p14="http://schemas.microsoft.com/office/powerpoint/2010/main" val="1463886482"/>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4" y="-42770"/>
            <a:ext cx="9289789" cy="6941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21847" y="1673592"/>
            <a:ext cx="8266061" cy="3511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5" name="文本框 24"/>
          <p:cNvSpPr txBox="1"/>
          <p:nvPr/>
        </p:nvSpPr>
        <p:spPr>
          <a:xfrm>
            <a:off x="1679310" y="3007276"/>
            <a:ext cx="5785515" cy="842010"/>
          </a:xfrm>
          <a:prstGeom prst="rect">
            <a:avLst/>
          </a:prstGeom>
          <a:noFill/>
        </p:spPr>
        <p:txBody>
          <a:bodyPr wrap="square" rtlCol="0">
            <a:spAutoFit/>
          </a:bodyPr>
          <a:lstStyle/>
          <a:p>
            <a:pPr algn="ctr"/>
            <a:r>
              <a:rPr lang="en-US" altLang="zh-CN" sz="4875" spc="600" dirty="0">
                <a:solidFill>
                  <a:srgbClr val="919DCB"/>
                </a:solidFill>
                <a:latin typeface="Microsoft YaHei" panose="020B0503020204020204" charset="-122"/>
                <a:ea typeface="Microsoft YaHei" panose="020B0503020204020204" charset="-122"/>
              </a:rPr>
              <a:t>Thank you!</a:t>
            </a:r>
          </a:p>
        </p:txBody>
      </p:sp>
    </p:spTree>
    <p:extLst>
      <p:ext uri="{BB962C8B-B14F-4D97-AF65-F5344CB8AC3E}">
        <p14:creationId xmlns:p14="http://schemas.microsoft.com/office/powerpoint/2010/main" val="1998886813"/>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745162" cy="320667"/>
          </a:xfrm>
          <a:prstGeom prst="rect">
            <a:avLst/>
          </a:prstGeom>
          <a:noFill/>
        </p:spPr>
        <p:txBody>
          <a:bodyPr wrap="square" lIns="104205" tIns="52103" rIns="104205" bIns="52103" rtlCol="0">
            <a:spAutoFit/>
          </a:bodyPr>
          <a:lstStyle/>
          <a:p>
            <a:r>
              <a:rPr lang="en-US" altLang="zh-CN" sz="1400" spc="684" dirty="0" smtClean="0">
                <a:solidFill>
                  <a:srgbClr val="919DCB"/>
                </a:solidFill>
                <a:latin typeface="微软雅黑" panose="020B0503020204020204" charset="-122"/>
                <a:ea typeface="微软雅黑" panose="020B0503020204020204" charset="-122"/>
              </a:rPr>
              <a:t>Concept </a:t>
            </a:r>
            <a:r>
              <a:rPr lang="en-US" altLang="zh-CN" sz="1400" spc="684" dirty="0" smtClean="0">
                <a:solidFill>
                  <a:srgbClr val="919DCB"/>
                </a:solidFill>
                <a:latin typeface="微软雅黑" panose="020B0503020204020204" charset="-122"/>
                <a:ea typeface="微软雅黑" panose="020B0503020204020204" charset="-122"/>
              </a:rPr>
              <a:t>of a disease (cont.)</a:t>
            </a:r>
            <a:endParaRPr lang="zh-CN" altLang="en-US" sz="1400" spc="684" dirty="0">
              <a:solidFill>
                <a:srgbClr val="919DCB"/>
              </a:solidFill>
              <a:latin typeface="微软雅黑" panose="020B0503020204020204" charset="-122"/>
              <a:ea typeface="微软雅黑" panose="020B0503020204020204" charset="-122"/>
            </a:endParaRPr>
          </a:p>
        </p:txBody>
      </p:sp>
      <p:sp>
        <p:nvSpPr>
          <p:cNvPr id="33" name="TextBox 32"/>
          <p:cNvSpPr txBox="1"/>
          <p:nvPr/>
        </p:nvSpPr>
        <p:spPr>
          <a:xfrm>
            <a:off x="1384277" y="762000"/>
            <a:ext cx="6009690" cy="646331"/>
          </a:xfrm>
          <a:prstGeom prst="rect">
            <a:avLst/>
          </a:prstGeom>
          <a:noFill/>
        </p:spPr>
        <p:txBody>
          <a:bodyPr wrap="square" rtlCol="0">
            <a:spAutoFit/>
          </a:bodyPr>
          <a:lstStyle/>
          <a:p>
            <a:pPr algn="ctr"/>
            <a:r>
              <a:rPr lang="en-US" dirty="0"/>
              <a:t>After diagnosis, we need </a:t>
            </a:r>
            <a:r>
              <a:rPr lang="en-US" b="1" dirty="0"/>
              <a:t>treatment.</a:t>
            </a:r>
            <a:r>
              <a:rPr lang="en-US" dirty="0"/>
              <a:t> </a:t>
            </a:r>
            <a:endParaRPr lang="en-US" dirty="0" smtClean="0"/>
          </a:p>
          <a:p>
            <a:pPr algn="ctr"/>
            <a:r>
              <a:rPr lang="en-US" dirty="0" smtClean="0"/>
              <a:t>There </a:t>
            </a:r>
            <a:r>
              <a:rPr lang="en-US" dirty="0"/>
              <a:t>are two ways to stop the disease from spreading further</a:t>
            </a:r>
            <a:endParaRPr lang="en-US" dirty="0">
              <a:latin typeface="+mj-lt"/>
            </a:endParaRPr>
          </a:p>
        </p:txBody>
      </p:sp>
      <p:sp>
        <p:nvSpPr>
          <p:cNvPr id="21" name="矩形 7"/>
          <p:cNvSpPr/>
          <p:nvPr/>
        </p:nvSpPr>
        <p:spPr>
          <a:xfrm rot="2679308">
            <a:off x="3672207" y="1645040"/>
            <a:ext cx="1143000" cy="1143000"/>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22" name="TextBox 21"/>
          <p:cNvSpPr txBox="1"/>
          <p:nvPr/>
        </p:nvSpPr>
        <p:spPr>
          <a:xfrm>
            <a:off x="3563257" y="2016485"/>
            <a:ext cx="1360900" cy="400110"/>
          </a:xfrm>
          <a:prstGeom prst="rect">
            <a:avLst/>
          </a:prstGeom>
          <a:noFill/>
        </p:spPr>
        <p:txBody>
          <a:bodyPr wrap="square" rtlCol="0">
            <a:spAutoFit/>
          </a:bodyPr>
          <a:lstStyle/>
          <a:p>
            <a:pPr algn="ctr"/>
            <a:r>
              <a:rPr lang="en-US" sz="2000" dirty="0" smtClean="0"/>
              <a:t>Treatment</a:t>
            </a:r>
            <a:endParaRPr lang="en-US" sz="2000" dirty="0"/>
          </a:p>
        </p:txBody>
      </p:sp>
      <p:cxnSp>
        <p:nvCxnSpPr>
          <p:cNvPr id="23" name="Straight Arrow Connector 22"/>
          <p:cNvCxnSpPr>
            <a:stCxn id="21" idx="2"/>
            <a:endCxn id="25" idx="0"/>
          </p:cNvCxnSpPr>
          <p:nvPr/>
        </p:nvCxnSpPr>
        <p:spPr>
          <a:xfrm flipH="1">
            <a:off x="3042636" y="2623077"/>
            <a:ext cx="799399" cy="7869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7"/>
          <p:cNvSpPr/>
          <p:nvPr/>
        </p:nvSpPr>
        <p:spPr>
          <a:xfrm rot="2679308">
            <a:off x="2114769" y="3254083"/>
            <a:ext cx="1096336" cy="1080475"/>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cxnSp>
        <p:nvCxnSpPr>
          <p:cNvPr id="28" name="Straight Arrow Connector 27"/>
          <p:cNvCxnSpPr>
            <a:stCxn id="21" idx="3"/>
            <a:endCxn id="29" idx="0"/>
          </p:cNvCxnSpPr>
          <p:nvPr/>
        </p:nvCxnSpPr>
        <p:spPr>
          <a:xfrm>
            <a:off x="4650244" y="2618212"/>
            <a:ext cx="808208" cy="7695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矩形 7"/>
          <p:cNvSpPr/>
          <p:nvPr/>
        </p:nvSpPr>
        <p:spPr>
          <a:xfrm rot="18920692" flipH="1">
            <a:off x="5288624" y="3222821"/>
            <a:ext cx="1143000" cy="1143000"/>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31" name="TextBox 30"/>
          <p:cNvSpPr txBox="1"/>
          <p:nvPr/>
        </p:nvSpPr>
        <p:spPr>
          <a:xfrm>
            <a:off x="1982487" y="3594266"/>
            <a:ext cx="1360900" cy="400110"/>
          </a:xfrm>
          <a:prstGeom prst="rect">
            <a:avLst/>
          </a:prstGeom>
          <a:noFill/>
        </p:spPr>
        <p:txBody>
          <a:bodyPr wrap="square" rtlCol="0">
            <a:spAutoFit/>
          </a:bodyPr>
          <a:lstStyle/>
          <a:p>
            <a:pPr algn="ctr"/>
            <a:r>
              <a:rPr lang="en-US" sz="2000" dirty="0" smtClean="0"/>
              <a:t>Prevention</a:t>
            </a:r>
            <a:endParaRPr lang="en-US" sz="2000" dirty="0"/>
          </a:p>
        </p:txBody>
      </p:sp>
      <p:sp>
        <p:nvSpPr>
          <p:cNvPr id="35" name="TextBox 34"/>
          <p:cNvSpPr txBox="1"/>
          <p:nvPr/>
        </p:nvSpPr>
        <p:spPr>
          <a:xfrm>
            <a:off x="5179674" y="3594266"/>
            <a:ext cx="1360900" cy="400110"/>
          </a:xfrm>
          <a:prstGeom prst="rect">
            <a:avLst/>
          </a:prstGeom>
          <a:noFill/>
        </p:spPr>
        <p:txBody>
          <a:bodyPr wrap="square" rtlCol="0">
            <a:spAutoFit/>
          </a:bodyPr>
          <a:lstStyle/>
          <a:p>
            <a:pPr algn="ctr"/>
            <a:r>
              <a:rPr lang="en-US" sz="2000" dirty="0" smtClean="0"/>
              <a:t>Cure</a:t>
            </a:r>
            <a:endParaRPr lang="en-US" sz="2000" dirty="0"/>
          </a:p>
        </p:txBody>
      </p:sp>
      <p:pic>
        <p:nvPicPr>
          <p:cNvPr id="3076" name="Picture 4" descr="Download Blue/blue Colored Gelatin Capsules - Capsule PNG Image with No  Background - PNGkey.co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385701" y="4563892"/>
            <a:ext cx="829056" cy="59912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ơm kim tiêm 10ml- hộp 100 câ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8041" y="4563892"/>
            <a:ext cx="1170432" cy="8778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23929" y="5354807"/>
            <a:ext cx="1752600" cy="646331"/>
          </a:xfrm>
          <a:prstGeom prst="rect">
            <a:avLst/>
          </a:prstGeom>
          <a:noFill/>
        </p:spPr>
        <p:txBody>
          <a:bodyPr wrap="square" rtlCol="0">
            <a:spAutoFit/>
          </a:bodyPr>
          <a:lstStyle/>
          <a:p>
            <a:pPr algn="ctr"/>
            <a:r>
              <a:rPr lang="en-US" dirty="0" smtClean="0"/>
              <a:t>Relieve pain using painkillers</a:t>
            </a:r>
            <a:endParaRPr lang="en-US" dirty="0"/>
          </a:p>
        </p:txBody>
      </p:sp>
      <p:sp>
        <p:nvSpPr>
          <p:cNvPr id="37" name="TextBox 36"/>
          <p:cNvSpPr txBox="1"/>
          <p:nvPr/>
        </p:nvSpPr>
        <p:spPr>
          <a:xfrm>
            <a:off x="2686957" y="5373624"/>
            <a:ext cx="1752600" cy="369332"/>
          </a:xfrm>
          <a:prstGeom prst="rect">
            <a:avLst/>
          </a:prstGeom>
          <a:noFill/>
        </p:spPr>
        <p:txBody>
          <a:bodyPr wrap="square" rtlCol="0">
            <a:spAutoFit/>
          </a:bodyPr>
          <a:lstStyle/>
          <a:p>
            <a:pPr algn="ctr"/>
            <a:r>
              <a:rPr lang="en-US" dirty="0" smtClean="0"/>
              <a:t>Vaccination</a:t>
            </a:r>
            <a:endParaRPr lang="en-US" dirty="0"/>
          </a:p>
        </p:txBody>
      </p:sp>
      <p:pic>
        <p:nvPicPr>
          <p:cNvPr id="38" name="Picture 4" descr="Download Blue/blue Colored Gelatin Capsules - Capsule PNG Image with No  Background - PNGkey.co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0600" y="4602530"/>
            <a:ext cx="829056" cy="5991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Library | CDC Online Newsroom | CDC"/>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5943600" y="4653962"/>
            <a:ext cx="1000125" cy="561499"/>
          </a:xfrm>
          <a:prstGeom prst="rect">
            <a:avLst/>
          </a:prstGeom>
          <a:noFill/>
          <a:extLst>
            <a:ext uri="{909E8E84-426E-40DD-AFC4-6F175D3DCCD1}">
              <a14:hiddenFill xmlns:a14="http://schemas.microsoft.com/office/drawing/2010/main">
                <a:solidFill>
                  <a:srgbClr val="FFFFFF"/>
                </a:solidFill>
              </a14:hiddenFill>
            </a:ext>
          </a:extLst>
        </p:spPr>
      </p:pic>
      <p:sp>
        <p:nvSpPr>
          <p:cNvPr id="8" name="Multiply 7"/>
          <p:cNvSpPr/>
          <p:nvPr/>
        </p:nvSpPr>
        <p:spPr>
          <a:xfrm>
            <a:off x="6176962" y="4668011"/>
            <a:ext cx="533400" cy="533400"/>
          </a:xfrm>
          <a:prstGeom prst="mathMultiply">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5586471" y="4902091"/>
            <a:ext cx="54730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65746" y="5334000"/>
            <a:ext cx="2588756" cy="646331"/>
          </a:xfrm>
          <a:prstGeom prst="rect">
            <a:avLst/>
          </a:prstGeom>
          <a:noFill/>
        </p:spPr>
        <p:txBody>
          <a:bodyPr wrap="square" rtlCol="0">
            <a:spAutoFit/>
          </a:bodyPr>
          <a:lstStyle/>
          <a:p>
            <a:pPr algn="ctr"/>
            <a:r>
              <a:rPr lang="en-US" dirty="0" smtClean="0"/>
              <a:t>Using drugs or chemical to kill the pathogen</a:t>
            </a:r>
            <a:endParaRPr lang="en-US" dirty="0"/>
          </a:p>
        </p:txBody>
      </p:sp>
      <p:cxnSp>
        <p:nvCxnSpPr>
          <p:cNvPr id="15" name="Straight Arrow Connector 14"/>
          <p:cNvCxnSpPr>
            <a:stCxn id="25" idx="2"/>
            <a:endCxn id="3076" idx="0"/>
          </p:cNvCxnSpPr>
          <p:nvPr/>
        </p:nvCxnSpPr>
        <p:spPr>
          <a:xfrm flipH="1">
            <a:off x="1800229" y="4178618"/>
            <a:ext cx="483009" cy="3852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3"/>
            <a:endCxn id="3080" idx="0"/>
          </p:cNvCxnSpPr>
          <p:nvPr/>
        </p:nvCxnSpPr>
        <p:spPr>
          <a:xfrm>
            <a:off x="3052876" y="4179594"/>
            <a:ext cx="510381" cy="3842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417127"/>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430</TotalTime>
  <Words>4138</Words>
  <Application>Microsoft Office PowerPoint</Application>
  <PresentationFormat>On-screen Show (4:3)</PresentationFormat>
  <Paragraphs>417</Paragraphs>
  <Slides>85</Slides>
  <Notes>85</Notes>
  <HiddenSlides>0</HiddenSlides>
  <MMClips>0</MMClips>
  <ScaleCrop>false</ScaleCrop>
  <HeadingPairs>
    <vt:vector size="4" baseType="variant">
      <vt:variant>
        <vt:lpstr>Theme</vt:lpstr>
      </vt:variant>
      <vt:variant>
        <vt:i4>2</vt:i4>
      </vt:variant>
      <vt:variant>
        <vt:lpstr>Slide Titles</vt:lpstr>
      </vt:variant>
      <vt:variant>
        <vt:i4>85</vt:i4>
      </vt:variant>
    </vt:vector>
  </HeadingPairs>
  <TitlesOfParts>
    <vt:vector size="87" baseType="lpstr">
      <vt:lpstr>Office Theme</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84979521271</dc:creator>
  <cp:lastModifiedBy>84979521271</cp:lastModifiedBy>
  <cp:revision>39</cp:revision>
  <dcterms:created xsi:type="dcterms:W3CDTF">2021-07-08T16:11:18Z</dcterms:created>
  <dcterms:modified xsi:type="dcterms:W3CDTF">2021-07-10T15:22:39Z</dcterms:modified>
</cp:coreProperties>
</file>